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343" r:id="rId2"/>
    <p:sldId id="379" r:id="rId3"/>
    <p:sldId id="380" r:id="rId4"/>
    <p:sldId id="369" r:id="rId5"/>
    <p:sldId id="370" r:id="rId6"/>
    <p:sldId id="371" r:id="rId7"/>
    <p:sldId id="372" r:id="rId8"/>
    <p:sldId id="373" r:id="rId9"/>
    <p:sldId id="374" r:id="rId10"/>
    <p:sldId id="375" r:id="rId11"/>
    <p:sldId id="285" r:id="rId12"/>
    <p:sldId id="391" r:id="rId13"/>
    <p:sldId id="339" r:id="rId14"/>
    <p:sldId id="289" r:id="rId15"/>
    <p:sldId id="392" r:id="rId16"/>
    <p:sldId id="393" r:id="rId17"/>
    <p:sldId id="377" r:id="rId18"/>
    <p:sldId id="346"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94" r:id="rId35"/>
    <p:sldId id="362" r:id="rId36"/>
    <p:sldId id="390" r:id="rId37"/>
    <p:sldId id="388" r:id="rId38"/>
    <p:sldId id="389" r:id="rId39"/>
    <p:sldId id="381" r:id="rId40"/>
    <p:sldId id="382" r:id="rId41"/>
    <p:sldId id="383" r:id="rId42"/>
    <p:sldId id="384" r:id="rId43"/>
    <p:sldId id="385" r:id="rId44"/>
    <p:sldId id="386" r:id="rId45"/>
    <p:sldId id="38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062" autoAdjust="0"/>
  </p:normalViewPr>
  <p:slideViewPr>
    <p:cSldViewPr snapToGrid="0" snapToObjects="1">
      <p:cViewPr varScale="1">
        <p:scale>
          <a:sx n="108" d="100"/>
          <a:sy n="108" d="100"/>
        </p:scale>
        <p:origin x="176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emf"/><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5" Type="http://schemas.openxmlformats.org/officeDocument/2006/relationships/image" Target="../media/image61.emf"/><Relationship Id="rId4"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9E0DE7-5A17-E24B-A508-7E3252692070}" type="datetimeFigureOut">
              <a:rPr lang="en-US" smtClean="0"/>
              <a:t>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76F0D8-2BC9-F542-81C5-E1BDEA9F5754}" type="slidenum">
              <a:rPr lang="en-US" smtClean="0"/>
              <a:t>‹#›</a:t>
            </a:fld>
            <a:endParaRPr lang="en-US"/>
          </a:p>
        </p:txBody>
      </p:sp>
    </p:spTree>
    <p:extLst>
      <p:ext uri="{BB962C8B-B14F-4D97-AF65-F5344CB8AC3E}">
        <p14:creationId xmlns:p14="http://schemas.microsoft.com/office/powerpoint/2010/main" val="2568086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9F7CB4-0E52-4546-A21A-AAABA3B190F6}" type="datetimeFigureOut">
              <a:rPr lang="en-US" smtClean="0"/>
              <a:t>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DA6184-26AC-8145-BDF3-0237700F7569}" type="slidenum">
              <a:rPr lang="en-US" smtClean="0"/>
              <a:t>‹#›</a:t>
            </a:fld>
            <a:endParaRPr lang="en-US"/>
          </a:p>
        </p:txBody>
      </p:sp>
    </p:spTree>
    <p:extLst>
      <p:ext uri="{BB962C8B-B14F-4D97-AF65-F5344CB8AC3E}">
        <p14:creationId xmlns:p14="http://schemas.microsoft.com/office/powerpoint/2010/main" val="13066306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p:cNvSpPr>
          <p:nvPr>
            <p:ph type="sldImg"/>
          </p:nvPr>
        </p:nvSpPr>
        <p:spPr>
          <a:solidFill>
            <a:srgbClr val="FFFFFF"/>
          </a:solidFill>
          <a:ln/>
        </p:spPr>
      </p:sp>
      <p:sp>
        <p:nvSpPr>
          <p:cNvPr id="1945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5178" y="8684880"/>
            <a:ext cx="2971727" cy="456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5" rIns="91428" bIns="45715" anchor="b"/>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algn="r" eaLnBrk="1" hangingPunct="1"/>
            <a:fld id="{383A5629-4C13-B642-A8D6-EA15259C90BA}" type="slidenum">
              <a:rPr lang="fr-FR" sz="1200" u="none"/>
              <a:pPr algn="r" eaLnBrk="1" hangingPunct="1"/>
              <a:t>18</a:t>
            </a:fld>
            <a:endParaRPr lang="fr-FR" sz="1200" u="none"/>
          </a:p>
        </p:txBody>
      </p:sp>
      <p:sp>
        <p:nvSpPr>
          <p:cNvPr id="30722" name="Rectangle 2"/>
          <p:cNvSpPr>
            <a:spLocks noGrp="1" noRot="1" noChangeAspect="1" noChangeArrowheads="1" noTextEdit="1"/>
          </p:cNvSpPr>
          <p:nvPr>
            <p:ph type="sldImg"/>
          </p:nvPr>
        </p:nvSpPr>
        <p:spPr>
          <a:solidFill>
            <a:srgbClr val="FFFFFF"/>
          </a:solidFill>
          <a:ln/>
        </p:spPr>
      </p:sp>
      <p:sp>
        <p:nvSpPr>
          <p:cNvPr id="30723" name="Rectangle 3"/>
          <p:cNvSpPr>
            <a:spLocks noGrp="1" noChangeArrowheads="1"/>
          </p:cNvSpPr>
          <p:nvPr>
            <p:ph type="body" idx="1"/>
          </p:nvPr>
        </p:nvSpPr>
        <p:spPr>
          <a:solidFill>
            <a:srgbClr val="FFFFFF"/>
          </a:solidFill>
          <a:ln>
            <a:solidFill>
              <a:srgbClr val="000000"/>
            </a:solidFill>
          </a:ln>
        </p:spPr>
        <p:txBody>
          <a:bodyPr lIns="91428" tIns="45715" rIns="91428" bIns="45715"/>
          <a:lstStyle/>
          <a:p>
            <a:pPr eaLnBrk="1" hangingPunct="1"/>
            <a:r>
              <a:rPr lang="fr-FR"/>
              <a:t>La STDP est un mécanisme de modification de connexions synaptiques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noChangeArrowheads="1"/>
          </p:cNvSpPr>
          <p:nvPr/>
        </p:nvSpPr>
        <p:spPr bwMode="auto">
          <a:xfrm>
            <a:off x="3885178" y="8684880"/>
            <a:ext cx="2971727" cy="456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8" tIns="45715" rIns="91428" bIns="45715" anchor="b"/>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pPr algn="r" eaLnBrk="1" hangingPunct="1"/>
            <a:fld id="{7C628BD8-AFB4-6649-8AF7-1FD559288F8B}" type="slidenum">
              <a:rPr lang="fr-FR" sz="1200" u="none"/>
              <a:pPr algn="r" eaLnBrk="1" hangingPunct="1"/>
              <a:t>19</a:t>
            </a:fld>
            <a:endParaRPr lang="fr-FR" sz="1200" u="none"/>
          </a:p>
        </p:txBody>
      </p:sp>
      <p:sp>
        <p:nvSpPr>
          <p:cNvPr id="47106" name="Rectangle 1026"/>
          <p:cNvSpPr>
            <a:spLocks noGrp="1" noRot="1" noChangeAspect="1" noChangeArrowheads="1" noTextEdit="1"/>
          </p:cNvSpPr>
          <p:nvPr>
            <p:ph type="sldImg"/>
          </p:nvPr>
        </p:nvSpPr>
        <p:spPr>
          <a:solidFill>
            <a:srgbClr val="FFFFFF"/>
          </a:solidFill>
          <a:ln/>
        </p:spPr>
      </p:sp>
      <p:sp>
        <p:nvSpPr>
          <p:cNvPr id="47107" name="Rectangle 1027"/>
          <p:cNvSpPr>
            <a:spLocks noGrp="1" noChangeArrowheads="1"/>
          </p:cNvSpPr>
          <p:nvPr>
            <p:ph type="body" idx="1"/>
          </p:nvPr>
        </p:nvSpPr>
        <p:spPr>
          <a:solidFill>
            <a:srgbClr val="FFFFFF"/>
          </a:solidFill>
          <a:ln>
            <a:solidFill>
              <a:srgbClr val="000000"/>
            </a:solidFill>
          </a:ln>
        </p:spPr>
        <p:txBody>
          <a:bodyPr lIns="91428" tIns="45715" rIns="91428" bIns="45715"/>
          <a:lstStyle/>
          <a:p>
            <a:pPr eaLnBrk="1" hangingPunct="1"/>
            <a:r>
              <a:rPr lang="fr-FR"/>
              <a:t>Je vous ai montré un cas simplifié, mais même dans des cas plus réalistes…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u="sng">
                <a:solidFill>
                  <a:schemeClr val="tx1"/>
                </a:solidFill>
                <a:latin typeface="Arial" charset="0"/>
                <a:ea typeface="ＭＳ Ｐゴシック" charset="0"/>
                <a:cs typeface="ＭＳ Ｐゴシック" charset="0"/>
              </a:defRPr>
            </a:lvl1pPr>
            <a:lvl2pPr marL="742909" indent="-285734" eaLnBrk="0" hangingPunct="0">
              <a:defRPr sz="2400" u="sng">
                <a:solidFill>
                  <a:schemeClr val="tx1"/>
                </a:solidFill>
                <a:latin typeface="Arial" charset="0"/>
                <a:ea typeface="ＭＳ Ｐゴシック" charset="0"/>
              </a:defRPr>
            </a:lvl2pPr>
            <a:lvl3pPr marL="1142937" indent="-228587" eaLnBrk="0" hangingPunct="0">
              <a:defRPr sz="2400" u="sng">
                <a:solidFill>
                  <a:schemeClr val="tx1"/>
                </a:solidFill>
                <a:latin typeface="Arial" charset="0"/>
                <a:ea typeface="ＭＳ Ｐゴシック" charset="0"/>
              </a:defRPr>
            </a:lvl3pPr>
            <a:lvl4pPr marL="1600112" indent="-228587" eaLnBrk="0" hangingPunct="0">
              <a:defRPr sz="2400" u="sng">
                <a:solidFill>
                  <a:schemeClr val="tx1"/>
                </a:solidFill>
                <a:latin typeface="Arial" charset="0"/>
                <a:ea typeface="ＭＳ Ｐゴシック" charset="0"/>
              </a:defRPr>
            </a:lvl4pPr>
            <a:lvl5pPr marL="2057287" indent="-228587" eaLnBrk="0" hangingPunct="0">
              <a:defRPr sz="2400" u="sng">
                <a:solidFill>
                  <a:schemeClr val="tx1"/>
                </a:solidFill>
                <a:latin typeface="Arial" charset="0"/>
                <a:ea typeface="ＭＳ Ｐゴシック" charset="0"/>
              </a:defRPr>
            </a:lvl5pPr>
            <a:lvl6pPr marL="2514461" indent="-228587" eaLnBrk="0" fontAlgn="base" hangingPunct="0">
              <a:spcBef>
                <a:spcPct val="0"/>
              </a:spcBef>
              <a:spcAft>
                <a:spcPct val="0"/>
              </a:spcAft>
              <a:defRPr sz="2400" u="sng">
                <a:solidFill>
                  <a:schemeClr val="tx1"/>
                </a:solidFill>
                <a:latin typeface="Arial" charset="0"/>
                <a:ea typeface="ＭＳ Ｐゴシック" charset="0"/>
              </a:defRPr>
            </a:lvl6pPr>
            <a:lvl7pPr marL="2971635" indent="-228587" eaLnBrk="0" fontAlgn="base" hangingPunct="0">
              <a:spcBef>
                <a:spcPct val="0"/>
              </a:spcBef>
              <a:spcAft>
                <a:spcPct val="0"/>
              </a:spcAft>
              <a:defRPr sz="2400" u="sng">
                <a:solidFill>
                  <a:schemeClr val="tx1"/>
                </a:solidFill>
                <a:latin typeface="Arial" charset="0"/>
                <a:ea typeface="ＭＳ Ｐゴシック" charset="0"/>
              </a:defRPr>
            </a:lvl7pPr>
            <a:lvl8pPr marL="3428810" indent="-228587" eaLnBrk="0" fontAlgn="base" hangingPunct="0">
              <a:spcBef>
                <a:spcPct val="0"/>
              </a:spcBef>
              <a:spcAft>
                <a:spcPct val="0"/>
              </a:spcAft>
              <a:defRPr sz="2400" u="sng">
                <a:solidFill>
                  <a:schemeClr val="tx1"/>
                </a:solidFill>
                <a:latin typeface="Arial" charset="0"/>
                <a:ea typeface="ＭＳ Ｐゴシック" charset="0"/>
              </a:defRPr>
            </a:lvl8pPr>
            <a:lvl9pPr marL="3885985" indent="-228587"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fld id="{218AD030-950C-DB47-9A4D-51E796685252}" type="slidenum">
              <a:rPr lang="fr-FR" sz="1200" u="none"/>
              <a:pPr eaLnBrk="1" hangingPunct="1"/>
              <a:t>20</a:t>
            </a:fld>
            <a:endParaRPr lang="fr-FR" sz="1200" u="none"/>
          </a:p>
        </p:txBody>
      </p:sp>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p:spPr>
        <p:txBody>
          <a:bodyPr/>
          <a:lstStyle/>
          <a:p>
            <a:pPr eaLnBrk="1" hangingPunct="1">
              <a:lnSpc>
                <a:spcPct val="90000"/>
              </a:lnSpc>
            </a:pPr>
            <a:r>
              <a:rPr lang="fr-FR" sz="900"/>
              <a:t>Poids égaux + activité des afférent constantes =&gt; régime périodique.</a:t>
            </a:r>
          </a:p>
          <a:p>
            <a:pPr eaLnBrk="1" hangingPunct="1">
              <a:lnSpc>
                <a:spcPct val="90000"/>
              </a:lnSpc>
            </a:pPr>
            <a:r>
              <a:rPr lang="fr-FR" sz="900"/>
              <a:t>LTD l</a:t>
            </a:r>
            <a:r>
              <a:rPr lang="ja-JP" altLang="fr-FR" sz="900"/>
              <a:t>’</a:t>
            </a:r>
            <a:r>
              <a:rPr lang="fr-FR" altLang="ja-JP" sz="900"/>
              <a:t>emporte sur LTD en cas de spikes décorrélés. </a:t>
            </a:r>
            <a:endParaRPr lang="fr-F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solidFill>
            <a:srgbClr val="FFFFFF"/>
          </a:solidFill>
          <a:ln/>
        </p:spPr>
      </p:sp>
      <p:sp>
        <p:nvSpPr>
          <p:cNvPr id="69634" name="Rectangle 3"/>
          <p:cNvSpPr>
            <a:spLocks noGrp="1" noChangeArrowheads="1"/>
          </p:cNvSpPr>
          <p:nvPr>
            <p:ph type="body" idx="1"/>
          </p:nvPr>
        </p:nvSpPr>
        <p:spPr>
          <a:solidFill>
            <a:srgbClr val="FFFFFF"/>
          </a:solidFill>
          <a:ln>
            <a:solidFill>
              <a:srgbClr val="000000"/>
            </a:solidFill>
          </a:ln>
        </p:spPr>
        <p:txBody>
          <a:bodyPr/>
          <a:lstStyle/>
          <a:p>
            <a:r>
              <a:rPr lang="en-US"/>
              <a:t>Je vous ai parlé de sélectivité et d’invariance. Parlons maintenant de vitesse, avec d’abord des résultats de pschophysique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solidFill>
            <a:srgbClr val="FFFFFF"/>
          </a:solidFill>
          <a:ln/>
        </p:spPr>
      </p:sp>
      <p:sp>
        <p:nvSpPr>
          <p:cNvPr id="71682" name="Rectangle 3"/>
          <p:cNvSpPr>
            <a:spLocks noGrp="1" noChangeArrowheads="1"/>
          </p:cNvSpPr>
          <p:nvPr>
            <p:ph type="body" idx="1"/>
          </p:nvPr>
        </p:nvSpPr>
        <p:spPr>
          <a:xfrm>
            <a:off x="994597" y="7813615"/>
            <a:ext cx="5028908" cy="587248"/>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solidFill>
            <a:srgbClr val="FFFFFF"/>
          </a:solidFill>
          <a:ln/>
        </p:spPr>
      </p:sp>
      <p:sp>
        <p:nvSpPr>
          <p:cNvPr id="73730" name="Rectangle 3"/>
          <p:cNvSpPr>
            <a:spLocks noGrp="1" noChangeArrowheads="1"/>
          </p:cNvSpPr>
          <p:nvPr>
            <p:ph type="body" idx="1"/>
          </p:nvPr>
        </p:nvSpPr>
        <p:spPr>
          <a:xfrm>
            <a:off x="994597" y="7813615"/>
            <a:ext cx="5028908" cy="587248"/>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solidFill>
            <a:srgbClr val="FFFFFF"/>
          </a:solidFill>
          <a:ln/>
        </p:spPr>
      </p:sp>
      <p:sp>
        <p:nvSpPr>
          <p:cNvPr id="75778" name="Rectangle 3"/>
          <p:cNvSpPr>
            <a:spLocks noGrp="1" noChangeArrowheads="1"/>
          </p:cNvSpPr>
          <p:nvPr>
            <p:ph type="body" idx="1"/>
          </p:nvPr>
        </p:nvSpPr>
        <p:spPr>
          <a:xfrm>
            <a:off x="994597" y="7813615"/>
            <a:ext cx="5028908" cy="587248"/>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solidFill>
            <a:srgbClr val="FFFFFF"/>
          </a:solidFill>
          <a:ln/>
        </p:spPr>
      </p:sp>
      <p:sp>
        <p:nvSpPr>
          <p:cNvPr id="77826" name="Rectangle 3"/>
          <p:cNvSpPr>
            <a:spLocks noGrp="1" noChangeArrowheads="1"/>
          </p:cNvSpPr>
          <p:nvPr>
            <p:ph type="body" idx="1"/>
          </p:nvPr>
        </p:nvSpPr>
        <p:spPr>
          <a:xfrm>
            <a:off x="994597" y="7813615"/>
            <a:ext cx="5028908" cy="587248"/>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solidFill>
            <a:srgbClr val="FFFFFF"/>
          </a:solidFill>
          <a:ln/>
        </p:spPr>
      </p:sp>
      <p:sp>
        <p:nvSpPr>
          <p:cNvPr id="79874" name="Rectangle 3"/>
          <p:cNvSpPr>
            <a:spLocks noGrp="1" noChangeArrowheads="1"/>
          </p:cNvSpPr>
          <p:nvPr>
            <p:ph type="body" idx="1"/>
          </p:nvPr>
        </p:nvSpPr>
        <p:spPr>
          <a:solidFill>
            <a:srgbClr val="FFFFFF"/>
          </a:solidFill>
          <a:ln>
            <a:solidFill>
              <a:srgbClr val="000000"/>
            </a:solidFill>
          </a:ln>
        </p:spPr>
        <p:txBody>
          <a:bodyPr/>
          <a:lstStyle/>
          <a:p>
            <a:r>
              <a:rPr lang="en-US"/>
              <a:t>La tache est facile et la vitesse impressionante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u="sng">
                <a:solidFill>
                  <a:schemeClr val="tx1"/>
                </a:solidFill>
                <a:latin typeface="Arial" charset="0"/>
                <a:ea typeface="ＭＳ Ｐゴシック" charset="0"/>
                <a:cs typeface="ＭＳ Ｐゴシック" charset="0"/>
              </a:defRPr>
            </a:lvl1pPr>
            <a:lvl2pPr marL="742909" indent="-285734" eaLnBrk="0" hangingPunct="0">
              <a:defRPr sz="2400" u="sng">
                <a:solidFill>
                  <a:schemeClr val="tx1"/>
                </a:solidFill>
                <a:latin typeface="Arial" charset="0"/>
                <a:ea typeface="ＭＳ Ｐゴシック" charset="0"/>
              </a:defRPr>
            </a:lvl2pPr>
            <a:lvl3pPr marL="1142937" indent="-228587" eaLnBrk="0" hangingPunct="0">
              <a:defRPr sz="2400" u="sng">
                <a:solidFill>
                  <a:schemeClr val="tx1"/>
                </a:solidFill>
                <a:latin typeface="Arial" charset="0"/>
                <a:ea typeface="ＭＳ Ｐゴシック" charset="0"/>
              </a:defRPr>
            </a:lvl3pPr>
            <a:lvl4pPr marL="1600112" indent="-228587" eaLnBrk="0" hangingPunct="0">
              <a:defRPr sz="2400" u="sng">
                <a:solidFill>
                  <a:schemeClr val="tx1"/>
                </a:solidFill>
                <a:latin typeface="Arial" charset="0"/>
                <a:ea typeface="ＭＳ Ｐゴシック" charset="0"/>
              </a:defRPr>
            </a:lvl4pPr>
            <a:lvl5pPr marL="2057287" indent="-228587" eaLnBrk="0" hangingPunct="0">
              <a:defRPr sz="2400" u="sng">
                <a:solidFill>
                  <a:schemeClr val="tx1"/>
                </a:solidFill>
                <a:latin typeface="Arial" charset="0"/>
                <a:ea typeface="ＭＳ Ｐゴシック" charset="0"/>
              </a:defRPr>
            </a:lvl5pPr>
            <a:lvl6pPr marL="2514461" indent="-228587" eaLnBrk="0" fontAlgn="base" hangingPunct="0">
              <a:spcBef>
                <a:spcPct val="0"/>
              </a:spcBef>
              <a:spcAft>
                <a:spcPct val="0"/>
              </a:spcAft>
              <a:defRPr sz="2400" u="sng">
                <a:solidFill>
                  <a:schemeClr val="tx1"/>
                </a:solidFill>
                <a:latin typeface="Arial" charset="0"/>
                <a:ea typeface="ＭＳ Ｐゴシック" charset="0"/>
              </a:defRPr>
            </a:lvl6pPr>
            <a:lvl7pPr marL="2971635" indent="-228587" eaLnBrk="0" fontAlgn="base" hangingPunct="0">
              <a:spcBef>
                <a:spcPct val="0"/>
              </a:spcBef>
              <a:spcAft>
                <a:spcPct val="0"/>
              </a:spcAft>
              <a:defRPr sz="2400" u="sng">
                <a:solidFill>
                  <a:schemeClr val="tx1"/>
                </a:solidFill>
                <a:latin typeface="Arial" charset="0"/>
                <a:ea typeface="ＭＳ Ｐゴシック" charset="0"/>
              </a:defRPr>
            </a:lvl7pPr>
            <a:lvl8pPr marL="3428810" indent="-228587" eaLnBrk="0" fontAlgn="base" hangingPunct="0">
              <a:spcBef>
                <a:spcPct val="0"/>
              </a:spcBef>
              <a:spcAft>
                <a:spcPct val="0"/>
              </a:spcAft>
              <a:defRPr sz="2400" u="sng">
                <a:solidFill>
                  <a:schemeClr val="tx1"/>
                </a:solidFill>
                <a:latin typeface="Arial" charset="0"/>
                <a:ea typeface="ＭＳ Ｐゴシック" charset="0"/>
              </a:defRPr>
            </a:lvl8pPr>
            <a:lvl9pPr marL="3885985" indent="-228587" eaLnBrk="0" fontAlgn="base" hangingPunct="0">
              <a:spcBef>
                <a:spcPct val="0"/>
              </a:spcBef>
              <a:spcAft>
                <a:spcPct val="0"/>
              </a:spcAft>
              <a:defRPr sz="2400" u="sng">
                <a:solidFill>
                  <a:schemeClr val="tx1"/>
                </a:solidFill>
                <a:latin typeface="Arial" charset="0"/>
                <a:ea typeface="ＭＳ Ｐゴシック" charset="0"/>
              </a:defRPr>
            </a:lvl9pPr>
          </a:lstStyle>
          <a:p>
            <a:pPr eaLnBrk="1" hangingPunct="1"/>
            <a:fld id="{C7A7CF41-7982-4E40-BD27-C78AE13211D0}" type="slidenum">
              <a:rPr lang="fr-FR" sz="1200" u="none"/>
              <a:pPr eaLnBrk="1" hangingPunct="1"/>
              <a:t>29</a:t>
            </a:fld>
            <a:endParaRPr lang="fr-FR" sz="1200" u="none"/>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fr-FR"/>
              <a:t>Si on enregistre des neurones dans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ln/>
        </p:spPr>
      </p:sp>
      <p:sp>
        <p:nvSpPr>
          <p:cNvPr id="215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a:t>
            </a:r>
            <a:r>
              <a:rPr lang="en-US" baseline="0" dirty="0"/>
              <a:t> constraints =&gt; at most o</a:t>
            </a:r>
            <a:r>
              <a:rPr lang="en-US" dirty="0"/>
              <a:t>ne spike per neuron</a:t>
            </a:r>
          </a:p>
        </p:txBody>
      </p:sp>
      <p:sp>
        <p:nvSpPr>
          <p:cNvPr id="4" name="Slide Number Placeholder 3"/>
          <p:cNvSpPr>
            <a:spLocks noGrp="1"/>
          </p:cNvSpPr>
          <p:nvPr>
            <p:ph type="sldNum" sz="quarter" idx="10"/>
          </p:nvPr>
        </p:nvSpPr>
        <p:spPr/>
        <p:txBody>
          <a:bodyPr/>
          <a:lstStyle/>
          <a:p>
            <a:fld id="{3B27F040-2860-D04F-B828-887690A11DD6}" type="slidenum">
              <a:rPr lang="en-US" smtClean="0"/>
              <a:t>30</a:t>
            </a:fld>
            <a:endParaRPr lang="en-US"/>
          </a:p>
        </p:txBody>
      </p:sp>
    </p:spTree>
    <p:extLst>
      <p:ext uri="{BB962C8B-B14F-4D97-AF65-F5344CB8AC3E}">
        <p14:creationId xmlns:p14="http://schemas.microsoft.com/office/powerpoint/2010/main" val="105257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fr-FR"/>
              <a:t>Quand on présente une image à la première couche: les neurones partent du repos puis…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6488" indent="-336488" eaLnBrk="0" hangingPunct="0">
              <a:spcBef>
                <a:spcPct val="20000"/>
              </a:spcBef>
              <a:buClr>
                <a:schemeClr val="tx2"/>
              </a:buClr>
              <a:buSzPct val="115000"/>
              <a:buFont typeface="Wingdings" charset="0"/>
              <a:buChar char="§"/>
            </a:pPr>
            <a:r>
              <a:rPr lang="en-US" sz="2400" dirty="0"/>
              <a:t>Competitive unsupervised learning</a:t>
            </a:r>
          </a:p>
          <a:p>
            <a:pPr marL="336488" indent="-336488" eaLnBrk="0" hangingPunct="0">
              <a:spcBef>
                <a:spcPct val="20000"/>
              </a:spcBef>
              <a:buClr>
                <a:schemeClr val="tx2"/>
              </a:buClr>
              <a:buSzPct val="115000"/>
              <a:buFont typeface="Wingdings" charset="0"/>
              <a:buChar char="§"/>
            </a:pPr>
            <a:r>
              <a:rPr lang="en-US" sz="2400" dirty="0"/>
              <a:t>Learns visual patterns</a:t>
            </a:r>
          </a:p>
          <a:p>
            <a:pPr marL="729057" lvl="1" indent="-280406" eaLnBrk="0" hangingPunct="0">
              <a:spcBef>
                <a:spcPct val="20000"/>
              </a:spcBef>
              <a:buFont typeface="Wingdings" charset="0"/>
              <a:buChar char="§"/>
            </a:pPr>
            <a:r>
              <a:rPr lang="en-US" sz="2400" dirty="0"/>
              <a:t>Consistently present</a:t>
            </a:r>
          </a:p>
          <a:p>
            <a:pPr marL="729057" lvl="1" indent="-280406" eaLnBrk="0" hangingPunct="0">
              <a:spcBef>
                <a:spcPct val="20000"/>
              </a:spcBef>
              <a:buFont typeface="Wingdings" charset="0"/>
              <a:buChar char="§"/>
            </a:pPr>
            <a:r>
              <a:rPr lang="en-US" sz="2400" dirty="0"/>
              <a:t>Salient</a:t>
            </a:r>
          </a:p>
          <a:p>
            <a:endParaRPr lang="en-US" dirty="0"/>
          </a:p>
        </p:txBody>
      </p:sp>
      <p:sp>
        <p:nvSpPr>
          <p:cNvPr id="4" name="Slide Number Placeholder 3"/>
          <p:cNvSpPr>
            <a:spLocks noGrp="1"/>
          </p:cNvSpPr>
          <p:nvPr>
            <p:ph type="sldNum" sz="quarter" idx="10"/>
          </p:nvPr>
        </p:nvSpPr>
        <p:spPr/>
        <p:txBody>
          <a:bodyPr/>
          <a:lstStyle/>
          <a:p>
            <a:fld id="{3B27F040-2860-D04F-B828-887690A11DD6}" type="slidenum">
              <a:rPr lang="en-US" smtClean="0"/>
              <a:t>33</a:t>
            </a:fld>
            <a:endParaRPr lang="en-US"/>
          </a:p>
        </p:txBody>
      </p:sp>
    </p:spTree>
    <p:extLst>
      <p:ext uri="{BB962C8B-B14F-4D97-AF65-F5344CB8AC3E}">
        <p14:creationId xmlns:p14="http://schemas.microsoft.com/office/powerpoint/2010/main" val="1223959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6488" indent="-336488" eaLnBrk="0" hangingPunct="0">
              <a:spcBef>
                <a:spcPct val="20000"/>
              </a:spcBef>
              <a:buClr>
                <a:schemeClr val="tx2"/>
              </a:buClr>
              <a:buSzPct val="115000"/>
              <a:buFont typeface="Wingdings" charset="0"/>
              <a:buChar char="§"/>
            </a:pPr>
            <a:r>
              <a:rPr lang="en-US" sz="2400" dirty="0"/>
              <a:t>Competitive unsupervised learning</a:t>
            </a:r>
          </a:p>
          <a:p>
            <a:pPr marL="336488" indent="-336488" eaLnBrk="0" hangingPunct="0">
              <a:spcBef>
                <a:spcPct val="20000"/>
              </a:spcBef>
              <a:buClr>
                <a:schemeClr val="tx2"/>
              </a:buClr>
              <a:buSzPct val="115000"/>
              <a:buFont typeface="Wingdings" charset="0"/>
              <a:buChar char="§"/>
            </a:pPr>
            <a:r>
              <a:rPr lang="en-US" sz="2400" dirty="0"/>
              <a:t>Learns visual patterns</a:t>
            </a:r>
          </a:p>
          <a:p>
            <a:pPr marL="729057" lvl="1" indent="-280406" eaLnBrk="0" hangingPunct="0">
              <a:spcBef>
                <a:spcPct val="20000"/>
              </a:spcBef>
              <a:buFont typeface="Wingdings" charset="0"/>
              <a:buChar char="§"/>
            </a:pPr>
            <a:r>
              <a:rPr lang="en-US" sz="2400" dirty="0"/>
              <a:t>Consistently present</a:t>
            </a:r>
          </a:p>
          <a:p>
            <a:pPr marL="729057" lvl="1" indent="-280406" eaLnBrk="0" hangingPunct="0">
              <a:spcBef>
                <a:spcPct val="20000"/>
              </a:spcBef>
              <a:buFont typeface="Wingdings" charset="0"/>
              <a:buChar char="§"/>
            </a:pPr>
            <a:r>
              <a:rPr lang="en-US" sz="2400" dirty="0"/>
              <a:t>Salient</a:t>
            </a:r>
          </a:p>
          <a:p>
            <a:endParaRPr lang="en-US" dirty="0"/>
          </a:p>
        </p:txBody>
      </p:sp>
      <p:sp>
        <p:nvSpPr>
          <p:cNvPr id="4" name="Slide Number Placeholder 3"/>
          <p:cNvSpPr>
            <a:spLocks noGrp="1"/>
          </p:cNvSpPr>
          <p:nvPr>
            <p:ph type="sldNum" sz="quarter" idx="10"/>
          </p:nvPr>
        </p:nvSpPr>
        <p:spPr/>
        <p:txBody>
          <a:bodyPr/>
          <a:lstStyle/>
          <a:p>
            <a:fld id="{3B27F040-2860-D04F-B828-887690A11DD6}" type="slidenum">
              <a:rPr lang="en-US" smtClean="0"/>
              <a:t>34</a:t>
            </a:fld>
            <a:endParaRPr lang="en-US"/>
          </a:p>
        </p:txBody>
      </p:sp>
    </p:spTree>
    <p:extLst>
      <p:ext uri="{BB962C8B-B14F-4D97-AF65-F5344CB8AC3E}">
        <p14:creationId xmlns:p14="http://schemas.microsoft.com/office/powerpoint/2010/main" val="3790694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spcBef>
                <a:spcPct val="0"/>
              </a:spcBef>
            </a:pPr>
            <a:endParaRPr lang="fr-FR" dirty="0">
              <a:latin typeface="Calibri" charset="0"/>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fld id="{42E526E3-CD5D-4940-9870-6A8BDBCC469A}" type="slidenum">
              <a:rPr lang="fr-FR">
                <a:latin typeface="Calibri" charset="0"/>
              </a:rPr>
              <a:pPr/>
              <a:t>40</a:t>
            </a:fld>
            <a:endParaRPr lang="fr-FR">
              <a:latin typeface="Calibri" charset="0"/>
            </a:endParaRPr>
          </a:p>
        </p:txBody>
      </p:sp>
    </p:spTree>
    <p:extLst>
      <p:ext uri="{BB962C8B-B14F-4D97-AF65-F5344CB8AC3E}">
        <p14:creationId xmlns:p14="http://schemas.microsoft.com/office/powerpoint/2010/main" val="6250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spcBef>
                <a:spcPct val="0"/>
              </a:spcBef>
            </a:pPr>
            <a:endParaRPr lang="fr-FR" dirty="0">
              <a:latin typeface="Calibri" charset="0"/>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fld id="{42E526E3-CD5D-4940-9870-6A8BDBCC469A}" type="slidenum">
              <a:rPr lang="fr-FR">
                <a:latin typeface="Calibri" charset="0"/>
              </a:rPr>
              <a:pPr/>
              <a:t>41</a:t>
            </a:fld>
            <a:endParaRPr lang="fr-FR">
              <a:latin typeface="Calibri" charset="0"/>
            </a:endParaRPr>
          </a:p>
        </p:txBody>
      </p:sp>
    </p:spTree>
    <p:extLst>
      <p:ext uri="{BB962C8B-B14F-4D97-AF65-F5344CB8AC3E}">
        <p14:creationId xmlns:p14="http://schemas.microsoft.com/office/powerpoint/2010/main" val="48013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o</a:t>
            </a:r>
            <a:r>
              <a:rPr lang="en-US" dirty="0"/>
              <a:t>utput</a:t>
            </a:r>
            <a:r>
              <a:rPr lang="en-US" baseline="0" dirty="0"/>
              <a:t> of some neurons is connected to the input of some other neurons to form a </a:t>
            </a:r>
            <a:r>
              <a:rPr lang="en-US" dirty="0"/>
              <a:t>directed weighted graph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network is said to be </a:t>
            </a:r>
            <a:r>
              <a:rPr lang="en-US" dirty="0" err="1"/>
              <a:t>feedforward</a:t>
            </a:r>
            <a:r>
              <a:rPr lang="en-US" baseline="0" dirty="0"/>
              <a:t> if the graph is acyclic.</a:t>
            </a:r>
          </a:p>
          <a:p>
            <a:r>
              <a:rPr lang="en-US" dirty="0"/>
              <a:t>Learning</a:t>
            </a:r>
            <a:r>
              <a:rPr lang="en-US" baseline="0" dirty="0"/>
              <a:t> (or training) = tuning the weights (and biases).</a:t>
            </a:r>
          </a:p>
          <a:p>
            <a:r>
              <a:rPr lang="en-US" baseline="0" dirty="0"/>
              <a:t>Activations are continuous valued and static.</a:t>
            </a:r>
          </a:p>
        </p:txBody>
      </p:sp>
      <p:sp>
        <p:nvSpPr>
          <p:cNvPr id="4" name="Slide Number Placeholder 3"/>
          <p:cNvSpPr>
            <a:spLocks noGrp="1"/>
          </p:cNvSpPr>
          <p:nvPr>
            <p:ph type="sldNum" sz="quarter" idx="10"/>
          </p:nvPr>
        </p:nvSpPr>
        <p:spPr/>
        <p:txBody>
          <a:bodyPr/>
          <a:lstStyle/>
          <a:p>
            <a:fld id="{1A589C39-FF0E-4442-A512-0F387E2CA3A3}" type="slidenum">
              <a:rPr lang="en-US" smtClean="0"/>
              <a:t>4</a:t>
            </a:fld>
            <a:endParaRPr lang="en-US"/>
          </a:p>
        </p:txBody>
      </p:sp>
    </p:spTree>
    <p:extLst>
      <p:ext uri="{BB962C8B-B14F-4D97-AF65-F5344CB8AC3E}">
        <p14:creationId xmlns:p14="http://schemas.microsoft.com/office/powerpoint/2010/main" val="224972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Membrane potential is private.</a:t>
            </a:r>
          </a:p>
        </p:txBody>
      </p:sp>
      <p:sp>
        <p:nvSpPr>
          <p:cNvPr id="4" name="Slide Number Placeholder 3"/>
          <p:cNvSpPr>
            <a:spLocks noGrp="1"/>
          </p:cNvSpPr>
          <p:nvPr>
            <p:ph type="sldNum" sz="quarter" idx="10"/>
          </p:nvPr>
        </p:nvSpPr>
        <p:spPr/>
        <p:txBody>
          <a:bodyPr/>
          <a:lstStyle/>
          <a:p>
            <a:fld id="{1A589C39-FF0E-4442-A512-0F387E2CA3A3}" type="slidenum">
              <a:rPr lang="en-US" smtClean="0"/>
              <a:t>5</a:t>
            </a:fld>
            <a:endParaRPr lang="en-US"/>
          </a:p>
        </p:txBody>
      </p:sp>
    </p:spTree>
    <p:extLst>
      <p:ext uri="{BB962C8B-B14F-4D97-AF65-F5344CB8AC3E}">
        <p14:creationId xmlns:p14="http://schemas.microsoft.com/office/powerpoint/2010/main" val="271442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spcBef>
                <a:spcPct val="0"/>
              </a:spcBef>
            </a:pPr>
            <a:endParaRPr lang="fr-FR" dirty="0">
              <a:latin typeface="Calibri" charset="0"/>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fld id="{42E526E3-CD5D-4940-9870-6A8BDBCC469A}" type="slidenum">
              <a:rPr lang="fr-FR">
                <a:latin typeface="Calibri" charset="0"/>
              </a:rPr>
              <a:pPr/>
              <a:t>8</a:t>
            </a:fld>
            <a:endParaRPr lang="fr-FR">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1" name="Espace réservé des commentaires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r>
              <a:rPr lang="fr-FR" dirty="0">
                <a:latin typeface="Calibri" charset="0"/>
              </a:rPr>
              <a:t>  </a:t>
            </a:r>
          </a:p>
        </p:txBody>
      </p:sp>
      <p:sp>
        <p:nvSpPr>
          <p:cNvPr id="130052" name="Espace réservé du numéro de diapositiv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fld id="{2125E09A-755E-6240-A1A1-345E509B2097}" type="slidenum">
              <a:rPr lang="fr-FR">
                <a:latin typeface="Calibri" charset="0"/>
              </a:rPr>
              <a:pPr/>
              <a:t>9</a:t>
            </a:fld>
            <a:endParaRPr lang="fr-FR">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dirty="0">
                <a:latin typeface="Calibri" charset="0"/>
              </a:rPr>
              <a:t>This </a:t>
            </a:r>
            <a:r>
              <a:rPr lang="fr-FR" dirty="0" err="1">
                <a:latin typeface="Calibri" charset="0"/>
              </a:rPr>
              <a:t>is</a:t>
            </a:r>
            <a:r>
              <a:rPr lang="fr-FR" dirty="0">
                <a:latin typeface="Calibri" charset="0"/>
              </a:rPr>
              <a:t> </a:t>
            </a:r>
            <a:r>
              <a:rPr lang="fr-FR" dirty="0" err="1">
                <a:latin typeface="Calibri" charset="0"/>
              </a:rPr>
              <a:t>what</a:t>
            </a:r>
            <a:r>
              <a:rPr lang="fr-FR" dirty="0">
                <a:latin typeface="Calibri" charset="0"/>
              </a:rPr>
              <a:t> </a:t>
            </a:r>
            <a:r>
              <a:rPr lang="fr-FR" dirty="0" err="1">
                <a:latin typeface="Calibri" charset="0"/>
              </a:rPr>
              <a:t>neurons</a:t>
            </a:r>
            <a:r>
              <a:rPr lang="fr-FR" dirty="0">
                <a:latin typeface="Calibri" charset="0"/>
              </a:rPr>
              <a:t> do.</a:t>
            </a:r>
          </a:p>
          <a:p>
            <a:pPr>
              <a:spcBef>
                <a:spcPct val="0"/>
              </a:spcBef>
            </a:pPr>
            <a:r>
              <a:rPr lang="fr-FR" dirty="0" err="1">
                <a:latin typeface="Calibri" charset="0"/>
              </a:rPr>
              <a:t>Especially</a:t>
            </a:r>
            <a:r>
              <a:rPr lang="fr-FR" dirty="0">
                <a:latin typeface="Calibri" charset="0"/>
              </a:rPr>
              <a:t> in the </a:t>
            </a:r>
            <a:r>
              <a:rPr lang="fr-FR" dirty="0" err="1">
                <a:latin typeface="Calibri" charset="0"/>
              </a:rPr>
              <a:t>high</a:t>
            </a:r>
            <a:r>
              <a:rPr lang="fr-FR" dirty="0">
                <a:latin typeface="Calibri" charset="0"/>
              </a:rPr>
              <a:t> conductance </a:t>
            </a:r>
            <a:r>
              <a:rPr lang="fr-FR" dirty="0" err="1">
                <a:latin typeface="Calibri" charset="0"/>
              </a:rPr>
              <a:t>regime</a:t>
            </a:r>
            <a:r>
              <a:rPr lang="fr-FR" baseline="0" dirty="0">
                <a:latin typeface="Calibri" charset="0"/>
              </a:rPr>
              <a:t> (in vivo).</a:t>
            </a:r>
          </a:p>
          <a:p>
            <a:pPr>
              <a:spcBef>
                <a:spcPct val="0"/>
              </a:spcBef>
            </a:pPr>
            <a:endParaRPr lang="fr-FR" baseline="0" dirty="0">
              <a:latin typeface="Calibri" charset="0"/>
            </a:endParaRPr>
          </a:p>
          <a:p>
            <a:pPr>
              <a:spcBef>
                <a:spcPct val="0"/>
              </a:spcBef>
            </a:pPr>
            <a:r>
              <a:rPr lang="fr-FR" baseline="0" dirty="0" err="1">
                <a:latin typeface="Calibri" charset="0"/>
              </a:rPr>
              <a:t>They</a:t>
            </a:r>
            <a:r>
              <a:rPr lang="fr-FR" baseline="0" dirty="0">
                <a:latin typeface="Calibri" charset="0"/>
              </a:rPr>
              <a:t> do no count </a:t>
            </a:r>
            <a:r>
              <a:rPr lang="fr-FR" baseline="0" dirty="0" err="1">
                <a:latin typeface="Calibri" charset="0"/>
              </a:rPr>
              <a:t>spikes</a:t>
            </a:r>
            <a:r>
              <a:rPr lang="fr-FR" baseline="0" dirty="0">
                <a:latin typeface="Calibri" charset="0"/>
              </a:rPr>
              <a:t>, </a:t>
            </a:r>
            <a:r>
              <a:rPr lang="fr-FR" baseline="0" dirty="0" err="1">
                <a:latin typeface="Calibri" charset="0"/>
              </a:rPr>
              <a:t>they</a:t>
            </a:r>
            <a:r>
              <a:rPr lang="fr-FR" baseline="0" dirty="0">
                <a:latin typeface="Calibri" charset="0"/>
              </a:rPr>
              <a:t> do not </a:t>
            </a:r>
            <a:r>
              <a:rPr lang="fr-FR" baseline="0" dirty="0" err="1">
                <a:latin typeface="Calibri" charset="0"/>
              </a:rPr>
              <a:t>accumulate</a:t>
            </a:r>
            <a:r>
              <a:rPr lang="fr-FR" baseline="0" dirty="0">
                <a:latin typeface="Calibri" charset="0"/>
              </a:rPr>
              <a:t> </a:t>
            </a:r>
            <a:r>
              <a:rPr lang="fr-FR" baseline="0" dirty="0" err="1">
                <a:latin typeface="Calibri" charset="0"/>
              </a:rPr>
              <a:t>evidence</a:t>
            </a:r>
            <a:r>
              <a:rPr lang="fr-FR" baseline="0" dirty="0">
                <a:latin typeface="Calibri" charset="0"/>
              </a:rPr>
              <a:t>.</a:t>
            </a:r>
          </a:p>
          <a:p>
            <a:pPr>
              <a:spcBef>
                <a:spcPct val="0"/>
              </a:spcBef>
            </a:pPr>
            <a:endParaRPr lang="fr-FR" dirty="0">
              <a:latin typeface="Calibri" charset="0"/>
            </a:endParaRPr>
          </a:p>
          <a:p>
            <a:pPr>
              <a:spcBef>
                <a:spcPct val="0"/>
              </a:spcBef>
            </a:pPr>
            <a:r>
              <a:rPr lang="fr-FR" dirty="0" err="1">
                <a:latin typeface="Calibri" charset="0"/>
              </a:rPr>
              <a:t>Synchrony</a:t>
            </a:r>
            <a:r>
              <a:rPr lang="fr-FR" dirty="0">
                <a:latin typeface="Calibri" charset="0"/>
              </a:rPr>
              <a:t>,</a:t>
            </a:r>
            <a:r>
              <a:rPr lang="fr-FR" baseline="0" dirty="0">
                <a:latin typeface="Calibri" charset="0"/>
              </a:rPr>
              <a:t> or </a:t>
            </a:r>
            <a:r>
              <a:rPr lang="fr-FR" baseline="0" dirty="0" err="1">
                <a:latin typeface="Calibri" charset="0"/>
              </a:rPr>
              <a:t>lack</a:t>
            </a:r>
            <a:r>
              <a:rPr lang="fr-FR" baseline="0" dirty="0">
                <a:latin typeface="Calibri" charset="0"/>
              </a:rPr>
              <a:t> </a:t>
            </a:r>
            <a:r>
              <a:rPr lang="fr-FR" baseline="0" dirty="0" err="1">
                <a:latin typeface="Calibri" charset="0"/>
              </a:rPr>
              <a:t>thereof</a:t>
            </a:r>
            <a:r>
              <a:rPr lang="fr-FR" baseline="0" dirty="0">
                <a:latin typeface="Calibri" charset="0"/>
              </a:rPr>
              <a:t>, </a:t>
            </a:r>
            <a:r>
              <a:rPr lang="fr-FR" baseline="0" dirty="0" err="1">
                <a:latin typeface="Calibri" charset="0"/>
              </a:rPr>
              <a:t>is</a:t>
            </a:r>
            <a:r>
              <a:rPr lang="fr-FR" baseline="0" dirty="0">
                <a:latin typeface="Calibri" charset="0"/>
              </a:rPr>
              <a:t> an important </a:t>
            </a:r>
            <a:r>
              <a:rPr lang="fr-FR" baseline="0" dirty="0" err="1">
                <a:latin typeface="Calibri" charset="0"/>
              </a:rPr>
              <a:t>element</a:t>
            </a:r>
            <a:r>
              <a:rPr lang="fr-FR" baseline="0" dirty="0">
                <a:latin typeface="Calibri" charset="0"/>
              </a:rPr>
              <a:t> of the neural code.</a:t>
            </a:r>
          </a:p>
          <a:p>
            <a:pPr>
              <a:spcBef>
                <a:spcPct val="0"/>
              </a:spcBef>
            </a:pPr>
            <a:r>
              <a:rPr lang="fr-FR" baseline="0" dirty="0">
                <a:latin typeface="Calibri" charset="0"/>
              </a:rPr>
              <a:t> </a:t>
            </a:r>
            <a:endParaRPr lang="fr-FR" dirty="0">
              <a:latin typeface="Calibri" charset="0"/>
            </a:endParaRPr>
          </a:p>
        </p:txBody>
      </p:sp>
      <p:sp>
        <p:nvSpPr>
          <p:cNvPr id="1638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09" indent="-285734">
              <a:defRPr>
                <a:solidFill>
                  <a:schemeClr val="tx1"/>
                </a:solidFill>
                <a:latin typeface="Gill Sans MT" charset="0"/>
                <a:ea typeface="ＭＳ Ｐゴシック" charset="0"/>
              </a:defRPr>
            </a:lvl2pPr>
            <a:lvl3pPr marL="1142937" indent="-228587">
              <a:defRPr>
                <a:solidFill>
                  <a:schemeClr val="tx1"/>
                </a:solidFill>
                <a:latin typeface="Gill Sans MT" charset="0"/>
                <a:ea typeface="ＭＳ Ｐゴシック" charset="0"/>
              </a:defRPr>
            </a:lvl3pPr>
            <a:lvl4pPr marL="1600112" indent="-228587">
              <a:defRPr>
                <a:solidFill>
                  <a:schemeClr val="tx1"/>
                </a:solidFill>
                <a:latin typeface="Gill Sans MT" charset="0"/>
                <a:ea typeface="ＭＳ Ｐゴシック" charset="0"/>
              </a:defRPr>
            </a:lvl4pPr>
            <a:lvl5pPr marL="2057287" indent="-228587">
              <a:defRPr>
                <a:solidFill>
                  <a:schemeClr val="tx1"/>
                </a:solidFill>
                <a:latin typeface="Gill Sans MT" charset="0"/>
                <a:ea typeface="ＭＳ Ｐゴシック" charset="0"/>
              </a:defRPr>
            </a:lvl5pPr>
            <a:lvl6pPr marL="2514461" indent="-228587" fontAlgn="base">
              <a:spcBef>
                <a:spcPct val="0"/>
              </a:spcBef>
              <a:spcAft>
                <a:spcPct val="0"/>
              </a:spcAft>
              <a:defRPr>
                <a:solidFill>
                  <a:schemeClr val="tx1"/>
                </a:solidFill>
                <a:latin typeface="Gill Sans MT" charset="0"/>
                <a:ea typeface="ＭＳ Ｐゴシック" charset="0"/>
              </a:defRPr>
            </a:lvl6pPr>
            <a:lvl7pPr marL="2971635" indent="-228587" fontAlgn="base">
              <a:spcBef>
                <a:spcPct val="0"/>
              </a:spcBef>
              <a:spcAft>
                <a:spcPct val="0"/>
              </a:spcAft>
              <a:defRPr>
                <a:solidFill>
                  <a:schemeClr val="tx1"/>
                </a:solidFill>
                <a:latin typeface="Gill Sans MT" charset="0"/>
                <a:ea typeface="ＭＳ Ｐゴシック" charset="0"/>
              </a:defRPr>
            </a:lvl7pPr>
            <a:lvl8pPr marL="3428810" indent="-228587" fontAlgn="base">
              <a:spcBef>
                <a:spcPct val="0"/>
              </a:spcBef>
              <a:spcAft>
                <a:spcPct val="0"/>
              </a:spcAft>
              <a:defRPr>
                <a:solidFill>
                  <a:schemeClr val="tx1"/>
                </a:solidFill>
                <a:latin typeface="Gill Sans MT" charset="0"/>
                <a:ea typeface="ＭＳ Ｐゴシック" charset="0"/>
              </a:defRPr>
            </a:lvl8pPr>
            <a:lvl9pPr marL="3885985" indent="-228587" fontAlgn="base">
              <a:spcBef>
                <a:spcPct val="0"/>
              </a:spcBef>
              <a:spcAft>
                <a:spcPct val="0"/>
              </a:spcAft>
              <a:defRPr>
                <a:solidFill>
                  <a:schemeClr val="tx1"/>
                </a:solidFill>
                <a:latin typeface="Gill Sans MT" charset="0"/>
                <a:ea typeface="ＭＳ Ｐゴシック" charset="0"/>
              </a:defRPr>
            </a:lvl9pPr>
          </a:lstStyle>
          <a:p>
            <a:fld id="{91ABDD0D-2BE6-5A42-8A17-3B44E3CA20D4}" type="slidenum">
              <a:rPr lang="fr-FR">
                <a:latin typeface="Calibri" charset="0"/>
              </a:rPr>
              <a:pPr/>
              <a:t>11</a:t>
            </a:fld>
            <a:endParaRPr lang="fr-FR">
              <a:latin typeface="Calibri" charset="0"/>
            </a:endParaRPr>
          </a:p>
        </p:txBody>
      </p:sp>
    </p:spTree>
    <p:extLst>
      <p:ext uri="{BB962C8B-B14F-4D97-AF65-F5344CB8AC3E}">
        <p14:creationId xmlns:p14="http://schemas.microsoft.com/office/powerpoint/2010/main" val="3430439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dirty="0">
                <a:latin typeface="Calibri" charset="0"/>
              </a:rPr>
              <a:t>This </a:t>
            </a:r>
            <a:r>
              <a:rPr lang="fr-FR" dirty="0" err="1">
                <a:latin typeface="Calibri" charset="0"/>
              </a:rPr>
              <a:t>is</a:t>
            </a:r>
            <a:r>
              <a:rPr lang="fr-FR" dirty="0">
                <a:latin typeface="Calibri" charset="0"/>
              </a:rPr>
              <a:t> </a:t>
            </a:r>
            <a:r>
              <a:rPr lang="fr-FR" dirty="0" err="1">
                <a:latin typeface="Calibri" charset="0"/>
              </a:rPr>
              <a:t>what</a:t>
            </a:r>
            <a:r>
              <a:rPr lang="fr-FR" dirty="0">
                <a:latin typeface="Calibri" charset="0"/>
              </a:rPr>
              <a:t> </a:t>
            </a:r>
            <a:r>
              <a:rPr lang="fr-FR" dirty="0" err="1">
                <a:latin typeface="Calibri" charset="0"/>
              </a:rPr>
              <a:t>neurons</a:t>
            </a:r>
            <a:r>
              <a:rPr lang="fr-FR" dirty="0">
                <a:latin typeface="Calibri" charset="0"/>
              </a:rPr>
              <a:t> do.</a:t>
            </a:r>
          </a:p>
          <a:p>
            <a:pPr>
              <a:spcBef>
                <a:spcPct val="0"/>
              </a:spcBef>
            </a:pPr>
            <a:r>
              <a:rPr lang="fr-FR" dirty="0" err="1">
                <a:latin typeface="Calibri" charset="0"/>
              </a:rPr>
              <a:t>Especially</a:t>
            </a:r>
            <a:r>
              <a:rPr lang="fr-FR" dirty="0">
                <a:latin typeface="Calibri" charset="0"/>
              </a:rPr>
              <a:t> in the </a:t>
            </a:r>
            <a:r>
              <a:rPr lang="fr-FR" dirty="0" err="1">
                <a:latin typeface="Calibri" charset="0"/>
              </a:rPr>
              <a:t>high</a:t>
            </a:r>
            <a:r>
              <a:rPr lang="fr-FR" dirty="0">
                <a:latin typeface="Calibri" charset="0"/>
              </a:rPr>
              <a:t> conductance </a:t>
            </a:r>
            <a:r>
              <a:rPr lang="fr-FR" dirty="0" err="1">
                <a:latin typeface="Calibri" charset="0"/>
              </a:rPr>
              <a:t>regime</a:t>
            </a:r>
            <a:r>
              <a:rPr lang="fr-FR" baseline="0" dirty="0">
                <a:latin typeface="Calibri" charset="0"/>
              </a:rPr>
              <a:t> (in vivo).</a:t>
            </a:r>
          </a:p>
          <a:p>
            <a:pPr>
              <a:spcBef>
                <a:spcPct val="0"/>
              </a:spcBef>
            </a:pPr>
            <a:endParaRPr lang="fr-FR" baseline="0" dirty="0">
              <a:latin typeface="Calibri" charset="0"/>
            </a:endParaRPr>
          </a:p>
          <a:p>
            <a:pPr>
              <a:spcBef>
                <a:spcPct val="0"/>
              </a:spcBef>
            </a:pPr>
            <a:r>
              <a:rPr lang="fr-FR" baseline="0" dirty="0" err="1">
                <a:latin typeface="Calibri" charset="0"/>
              </a:rPr>
              <a:t>They</a:t>
            </a:r>
            <a:r>
              <a:rPr lang="fr-FR" baseline="0" dirty="0">
                <a:latin typeface="Calibri" charset="0"/>
              </a:rPr>
              <a:t> do no count </a:t>
            </a:r>
            <a:r>
              <a:rPr lang="fr-FR" baseline="0" dirty="0" err="1">
                <a:latin typeface="Calibri" charset="0"/>
              </a:rPr>
              <a:t>spikes</a:t>
            </a:r>
            <a:r>
              <a:rPr lang="fr-FR" baseline="0" dirty="0">
                <a:latin typeface="Calibri" charset="0"/>
              </a:rPr>
              <a:t>, </a:t>
            </a:r>
            <a:r>
              <a:rPr lang="fr-FR" baseline="0" dirty="0" err="1">
                <a:latin typeface="Calibri" charset="0"/>
              </a:rPr>
              <a:t>they</a:t>
            </a:r>
            <a:r>
              <a:rPr lang="fr-FR" baseline="0" dirty="0">
                <a:latin typeface="Calibri" charset="0"/>
              </a:rPr>
              <a:t> do not </a:t>
            </a:r>
            <a:r>
              <a:rPr lang="fr-FR" baseline="0" dirty="0" err="1">
                <a:latin typeface="Calibri" charset="0"/>
              </a:rPr>
              <a:t>accumulate</a:t>
            </a:r>
            <a:r>
              <a:rPr lang="fr-FR" baseline="0" dirty="0">
                <a:latin typeface="Calibri" charset="0"/>
              </a:rPr>
              <a:t> </a:t>
            </a:r>
            <a:r>
              <a:rPr lang="fr-FR" baseline="0" dirty="0" err="1">
                <a:latin typeface="Calibri" charset="0"/>
              </a:rPr>
              <a:t>evidence</a:t>
            </a:r>
            <a:r>
              <a:rPr lang="fr-FR" baseline="0" dirty="0">
                <a:latin typeface="Calibri" charset="0"/>
              </a:rPr>
              <a:t>.</a:t>
            </a:r>
          </a:p>
          <a:p>
            <a:pPr>
              <a:spcBef>
                <a:spcPct val="0"/>
              </a:spcBef>
            </a:pPr>
            <a:endParaRPr lang="fr-FR" dirty="0">
              <a:latin typeface="Calibri" charset="0"/>
            </a:endParaRPr>
          </a:p>
          <a:p>
            <a:pPr>
              <a:spcBef>
                <a:spcPct val="0"/>
              </a:spcBef>
            </a:pPr>
            <a:r>
              <a:rPr lang="fr-FR" dirty="0" err="1">
                <a:latin typeface="Calibri" charset="0"/>
              </a:rPr>
              <a:t>Synchrony</a:t>
            </a:r>
            <a:r>
              <a:rPr lang="fr-FR" dirty="0">
                <a:latin typeface="Calibri" charset="0"/>
              </a:rPr>
              <a:t>,</a:t>
            </a:r>
            <a:r>
              <a:rPr lang="fr-FR" baseline="0" dirty="0">
                <a:latin typeface="Calibri" charset="0"/>
              </a:rPr>
              <a:t> or </a:t>
            </a:r>
            <a:r>
              <a:rPr lang="fr-FR" baseline="0" dirty="0" err="1">
                <a:latin typeface="Calibri" charset="0"/>
              </a:rPr>
              <a:t>lack</a:t>
            </a:r>
            <a:r>
              <a:rPr lang="fr-FR" baseline="0" dirty="0">
                <a:latin typeface="Calibri" charset="0"/>
              </a:rPr>
              <a:t> </a:t>
            </a:r>
            <a:r>
              <a:rPr lang="fr-FR" baseline="0" dirty="0" err="1">
                <a:latin typeface="Calibri" charset="0"/>
              </a:rPr>
              <a:t>thereof</a:t>
            </a:r>
            <a:r>
              <a:rPr lang="fr-FR" baseline="0" dirty="0">
                <a:latin typeface="Calibri" charset="0"/>
              </a:rPr>
              <a:t>, </a:t>
            </a:r>
            <a:r>
              <a:rPr lang="fr-FR" baseline="0" dirty="0" err="1">
                <a:latin typeface="Calibri" charset="0"/>
              </a:rPr>
              <a:t>is</a:t>
            </a:r>
            <a:r>
              <a:rPr lang="fr-FR" baseline="0" dirty="0">
                <a:latin typeface="Calibri" charset="0"/>
              </a:rPr>
              <a:t> an important </a:t>
            </a:r>
            <a:r>
              <a:rPr lang="fr-FR" baseline="0" dirty="0" err="1">
                <a:latin typeface="Calibri" charset="0"/>
              </a:rPr>
              <a:t>element</a:t>
            </a:r>
            <a:r>
              <a:rPr lang="fr-FR" baseline="0" dirty="0">
                <a:latin typeface="Calibri" charset="0"/>
              </a:rPr>
              <a:t> of the neural code.</a:t>
            </a:r>
          </a:p>
          <a:p>
            <a:pPr>
              <a:spcBef>
                <a:spcPct val="0"/>
              </a:spcBef>
            </a:pPr>
            <a:r>
              <a:rPr lang="fr-FR" baseline="0" dirty="0">
                <a:latin typeface="Calibri" charset="0"/>
              </a:rPr>
              <a:t> </a:t>
            </a:r>
            <a:endParaRPr lang="fr-FR" dirty="0">
              <a:latin typeface="Calibri" charset="0"/>
            </a:endParaRPr>
          </a:p>
        </p:txBody>
      </p:sp>
      <p:sp>
        <p:nvSpPr>
          <p:cNvPr id="1638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charset="0"/>
                <a:ea typeface="ＭＳ Ｐゴシック" charset="0"/>
              </a:defRPr>
            </a:lvl1pPr>
            <a:lvl2pPr marL="742909" indent="-285734">
              <a:defRPr>
                <a:solidFill>
                  <a:schemeClr val="tx1"/>
                </a:solidFill>
                <a:latin typeface="Gill Sans MT" charset="0"/>
                <a:ea typeface="ＭＳ Ｐゴシック" charset="0"/>
              </a:defRPr>
            </a:lvl2pPr>
            <a:lvl3pPr marL="1142937" indent="-228587">
              <a:defRPr>
                <a:solidFill>
                  <a:schemeClr val="tx1"/>
                </a:solidFill>
                <a:latin typeface="Gill Sans MT" charset="0"/>
                <a:ea typeface="ＭＳ Ｐゴシック" charset="0"/>
              </a:defRPr>
            </a:lvl3pPr>
            <a:lvl4pPr marL="1600112" indent="-228587">
              <a:defRPr>
                <a:solidFill>
                  <a:schemeClr val="tx1"/>
                </a:solidFill>
                <a:latin typeface="Gill Sans MT" charset="0"/>
                <a:ea typeface="ＭＳ Ｐゴシック" charset="0"/>
              </a:defRPr>
            </a:lvl4pPr>
            <a:lvl5pPr marL="2057287" indent="-228587">
              <a:defRPr>
                <a:solidFill>
                  <a:schemeClr val="tx1"/>
                </a:solidFill>
                <a:latin typeface="Gill Sans MT" charset="0"/>
                <a:ea typeface="ＭＳ Ｐゴシック" charset="0"/>
              </a:defRPr>
            </a:lvl5pPr>
            <a:lvl6pPr marL="2514461" indent="-228587" fontAlgn="base">
              <a:spcBef>
                <a:spcPct val="0"/>
              </a:spcBef>
              <a:spcAft>
                <a:spcPct val="0"/>
              </a:spcAft>
              <a:defRPr>
                <a:solidFill>
                  <a:schemeClr val="tx1"/>
                </a:solidFill>
                <a:latin typeface="Gill Sans MT" charset="0"/>
                <a:ea typeface="ＭＳ Ｐゴシック" charset="0"/>
              </a:defRPr>
            </a:lvl6pPr>
            <a:lvl7pPr marL="2971635" indent="-228587" fontAlgn="base">
              <a:spcBef>
                <a:spcPct val="0"/>
              </a:spcBef>
              <a:spcAft>
                <a:spcPct val="0"/>
              </a:spcAft>
              <a:defRPr>
                <a:solidFill>
                  <a:schemeClr val="tx1"/>
                </a:solidFill>
                <a:latin typeface="Gill Sans MT" charset="0"/>
                <a:ea typeface="ＭＳ Ｐゴシック" charset="0"/>
              </a:defRPr>
            </a:lvl7pPr>
            <a:lvl8pPr marL="3428810" indent="-228587" fontAlgn="base">
              <a:spcBef>
                <a:spcPct val="0"/>
              </a:spcBef>
              <a:spcAft>
                <a:spcPct val="0"/>
              </a:spcAft>
              <a:defRPr>
                <a:solidFill>
                  <a:schemeClr val="tx1"/>
                </a:solidFill>
                <a:latin typeface="Gill Sans MT" charset="0"/>
                <a:ea typeface="ＭＳ Ｐゴシック" charset="0"/>
              </a:defRPr>
            </a:lvl8pPr>
            <a:lvl9pPr marL="3885985" indent="-228587" fontAlgn="base">
              <a:spcBef>
                <a:spcPct val="0"/>
              </a:spcBef>
              <a:spcAft>
                <a:spcPct val="0"/>
              </a:spcAft>
              <a:defRPr>
                <a:solidFill>
                  <a:schemeClr val="tx1"/>
                </a:solidFill>
                <a:latin typeface="Gill Sans MT" charset="0"/>
                <a:ea typeface="ＭＳ Ｐゴシック" charset="0"/>
              </a:defRPr>
            </a:lvl9pPr>
          </a:lstStyle>
          <a:p>
            <a:fld id="{91ABDD0D-2BE6-5A42-8A17-3B44E3CA20D4}" type="slidenum">
              <a:rPr lang="fr-FR">
                <a:latin typeface="Calibri" charset="0"/>
              </a:rPr>
              <a:pPr/>
              <a:t>12</a:t>
            </a:fld>
            <a:endParaRPr lang="fr-FR">
              <a:latin typeface="Calibri" charset="0"/>
            </a:endParaRPr>
          </a:p>
        </p:txBody>
      </p:sp>
    </p:spTree>
    <p:extLst>
      <p:ext uri="{BB962C8B-B14F-4D97-AF65-F5344CB8AC3E}">
        <p14:creationId xmlns:p14="http://schemas.microsoft.com/office/powerpoint/2010/main" val="282503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a:p>
        </p:txBody>
      </p:sp>
      <p:sp>
        <p:nvSpPr>
          <p:cNvPr id="4" name="Date Placeholder 3"/>
          <p:cNvSpPr>
            <a:spLocks noGrp="1"/>
          </p:cNvSpPr>
          <p:nvPr>
            <p:ph type="dt" sz="half" idx="10"/>
          </p:nvPr>
        </p:nvSpPr>
        <p:spPr/>
        <p:txBody>
          <a:bodyPr/>
          <a:lstStyle/>
          <a:p>
            <a:fld id="{7251B586-470C-2B41-A3A4-12C8C123D67B}" type="datetime1">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881549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48D8D1E6-1555-8E46-8EAE-18F96EB0425B}" type="datetime1">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324009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3B295800-0040-614C-91D6-F509EEDEAAE8}" type="datetime1">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1151466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949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8226425" cy="1143000"/>
          </a:xfrm>
        </p:spPr>
        <p:txBody>
          <a:bodyPr/>
          <a:lstStyle/>
          <a:p>
            <a:r>
              <a:rPr lang="en-US"/>
              <a:t>Click to edit Master title style</a:t>
            </a:r>
          </a:p>
        </p:txBody>
      </p:sp>
      <p:sp>
        <p:nvSpPr>
          <p:cNvPr id="3" name="Content Placeholder 2"/>
          <p:cNvSpPr>
            <a:spLocks noGrp="1"/>
          </p:cNvSpPr>
          <p:nvPr>
            <p:ph sz="half" idx="1"/>
          </p:nvPr>
        </p:nvSpPr>
        <p:spPr>
          <a:xfrm>
            <a:off x="455613" y="1598613"/>
            <a:ext cx="4037012" cy="4497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5025" y="1598613"/>
            <a:ext cx="4037013" cy="4497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8"/>
          <p:cNvSpPr>
            <a:spLocks noGrp="1" noChangeArrowheads="1"/>
          </p:cNvSpPr>
          <p:nvPr>
            <p:ph type="dt" sz="half" idx="10"/>
          </p:nvPr>
        </p:nvSpPr>
        <p:spPr>
          <a:ln/>
        </p:spPr>
        <p:txBody>
          <a:bodyPr/>
          <a:lstStyle>
            <a:lvl1pPr>
              <a:defRPr/>
            </a:lvl1pPr>
          </a:lstStyle>
          <a:p>
            <a:pPr>
              <a:defRPr/>
            </a:pPr>
            <a:endParaRPr lang="fr-FR"/>
          </a:p>
        </p:txBody>
      </p:sp>
      <p:sp>
        <p:nvSpPr>
          <p:cNvPr id="6" name="Rectangle 69"/>
          <p:cNvSpPr>
            <a:spLocks noGrp="1" noChangeArrowheads="1"/>
          </p:cNvSpPr>
          <p:nvPr>
            <p:ph type="ftr" sz="quarter" idx="11"/>
          </p:nvPr>
        </p:nvSpPr>
        <p:spPr>
          <a:ln/>
        </p:spPr>
        <p:txBody>
          <a:bodyPr/>
          <a:lstStyle>
            <a:lvl1pPr>
              <a:defRPr/>
            </a:lvl1pPr>
          </a:lstStyle>
          <a:p>
            <a:pPr>
              <a:defRPr/>
            </a:pPr>
            <a:r>
              <a:rPr lang="fr-FR" dirty="0" err="1"/>
              <a:t>Outline</a:t>
            </a:r>
            <a:endParaRPr lang="fr-FR" dirty="0"/>
          </a:p>
        </p:txBody>
      </p:sp>
      <p:sp>
        <p:nvSpPr>
          <p:cNvPr id="7" name="Rectangle 70"/>
          <p:cNvSpPr>
            <a:spLocks noGrp="1" noChangeArrowheads="1"/>
          </p:cNvSpPr>
          <p:nvPr>
            <p:ph type="sldNum" sz="quarter" idx="12"/>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113020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95D4D469-4C75-D741-821F-59496F60AA53}" type="datetime1">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1905936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p>
            <a:fld id="{01C3DA0C-D546-0A46-9F9A-22D248F89E1C}" type="datetime1">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78279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Date Placeholder 4"/>
          <p:cNvSpPr>
            <a:spLocks noGrp="1"/>
          </p:cNvSpPr>
          <p:nvPr>
            <p:ph type="dt" sz="half" idx="10"/>
          </p:nvPr>
        </p:nvSpPr>
        <p:spPr/>
        <p:txBody>
          <a:bodyPr/>
          <a:lstStyle/>
          <a:p>
            <a:fld id="{B9E5F5E1-D1E6-6D48-8412-886347E0207A}" type="datetime1">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239036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7" name="Date Placeholder 6"/>
          <p:cNvSpPr>
            <a:spLocks noGrp="1"/>
          </p:cNvSpPr>
          <p:nvPr>
            <p:ph type="dt" sz="half" idx="10"/>
          </p:nvPr>
        </p:nvSpPr>
        <p:spPr/>
        <p:txBody>
          <a:bodyPr/>
          <a:lstStyle/>
          <a:p>
            <a:fld id="{53D34E5E-A043-7B4C-9547-23C08E8DB49B}" type="datetime1">
              <a:rPr lang="en-US" smtClean="0"/>
              <a:t>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84461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2"/>
          <p:cNvSpPr>
            <a:spLocks noGrp="1"/>
          </p:cNvSpPr>
          <p:nvPr>
            <p:ph type="dt" sz="half" idx="10"/>
          </p:nvPr>
        </p:nvSpPr>
        <p:spPr/>
        <p:txBody>
          <a:bodyPr/>
          <a:lstStyle/>
          <a:p>
            <a:fld id="{C52BA9BD-EC80-A146-869D-40ACC091F1AB}" type="datetime1">
              <a:rPr lang="en-US" smtClean="0"/>
              <a:t>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3843396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8A59E-A4C2-4A4F-A83E-1E9D6D8E84E7}" type="datetime1">
              <a:rPr lang="en-US" smtClean="0"/>
              <a:t>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255437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4"/>
          <p:cNvSpPr>
            <a:spLocks noGrp="1"/>
          </p:cNvSpPr>
          <p:nvPr>
            <p:ph type="dt" sz="half" idx="10"/>
          </p:nvPr>
        </p:nvSpPr>
        <p:spPr/>
        <p:txBody>
          <a:bodyPr/>
          <a:lstStyle/>
          <a:p>
            <a:fld id="{969123CB-CE25-EC4D-B8A2-65EE38AFCDD4}" type="datetime1">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123921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4"/>
          <p:cNvSpPr>
            <a:spLocks noGrp="1"/>
          </p:cNvSpPr>
          <p:nvPr>
            <p:ph type="dt" sz="half" idx="10"/>
          </p:nvPr>
        </p:nvSpPr>
        <p:spPr/>
        <p:txBody>
          <a:bodyPr/>
          <a:lstStyle/>
          <a:p>
            <a:fld id="{D618B7A1-62D1-5E42-8CB3-1CBB875C45D2}" type="datetime1">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00B9B-C911-DE4A-82EB-E038183BEB1F}" type="slidenum">
              <a:rPr lang="en-US" smtClean="0"/>
              <a:t>‹#›</a:t>
            </a:fld>
            <a:endParaRPr lang="en-US"/>
          </a:p>
        </p:txBody>
      </p:sp>
    </p:spTree>
    <p:extLst>
      <p:ext uri="{BB962C8B-B14F-4D97-AF65-F5344CB8AC3E}">
        <p14:creationId xmlns:p14="http://schemas.microsoft.com/office/powerpoint/2010/main" val="2969132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a:t>Click to </a:t>
            </a:r>
            <a:r>
              <a:rPr lang="fr-FR" dirty="0" err="1"/>
              <a:t>edit</a:t>
            </a:r>
            <a:r>
              <a:rPr lang="fr-FR" dirty="0"/>
              <a:t> Master </a:t>
            </a:r>
            <a:r>
              <a:rPr lang="fr-FR" dirty="0" err="1"/>
              <a:t>text</a:t>
            </a:r>
            <a:r>
              <a:rPr lang="fr-FR" dirty="0"/>
              <a:t> styles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7888F-1057-4A45-AF94-59B5B26ACC9A}" type="datetime1">
              <a:rPr lang="en-US" smtClean="0"/>
              <a:t>2/5/21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500B9B-C911-DE4A-82EB-E038183BEB1F}" type="slidenum">
              <a:rPr lang="en-US" smtClean="0"/>
              <a:t>‹#›</a:t>
            </a:fld>
            <a:endParaRPr lang="en-US" dirty="0"/>
          </a:p>
        </p:txBody>
      </p:sp>
    </p:spTree>
    <p:extLst>
      <p:ext uri="{BB962C8B-B14F-4D97-AF65-F5344CB8AC3E}">
        <p14:creationId xmlns:p14="http://schemas.microsoft.com/office/powerpoint/2010/main" val="2809307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mailto:timothee.masquelier@cnrs.fr" TargetMode="Externa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emf"/><Relationship Id="rId5" Type="http://schemas.openxmlformats.org/officeDocument/2006/relationships/oleObject" Target="../embeddings/oleObject7.bin"/><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8.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28.emf"/><Relationship Id="rId5" Type="http://schemas.openxmlformats.org/officeDocument/2006/relationships/image" Target="../media/image25.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27.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9.xml"/><Relationship Id="rId7" Type="http://schemas.openxmlformats.org/officeDocument/2006/relationships/image" Target="../media/image26.emf"/><Relationship Id="rId12"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image" Target="../media/image28.emf"/><Relationship Id="rId5" Type="http://schemas.openxmlformats.org/officeDocument/2006/relationships/image" Target="../media/image25.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24.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1.png"/><Relationship Id="rId5" Type="http://schemas.openxmlformats.org/officeDocument/2006/relationships/image" Target="../media/image54.emf"/><Relationship Id="rId10" Type="http://schemas.openxmlformats.org/officeDocument/2006/relationships/image" Target="../media/image56.emf"/><Relationship Id="rId4" Type="http://schemas.openxmlformats.org/officeDocument/2006/relationships/oleObject" Target="../embeddings/oleObject17.bin"/><Relationship Id="rId9" Type="http://schemas.openxmlformats.org/officeDocument/2006/relationships/oleObject" Target="../embeddings/oleObject19.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61.emf"/><Relationship Id="rId3" Type="http://schemas.openxmlformats.org/officeDocument/2006/relationships/notesSlide" Target="../notesSlides/notesSlide25.xml"/><Relationship Id="rId7" Type="http://schemas.openxmlformats.org/officeDocument/2006/relationships/image" Target="../media/image58.e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5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8.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2.bin"/><Relationship Id="rId10" Type="http://schemas.openxmlformats.org/officeDocument/2006/relationships/image" Target="../media/image17.wmf"/><Relationship Id="rId4" Type="http://schemas.openxmlformats.org/officeDocument/2006/relationships/image" Target="../media/image14.jpeg"/><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9.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r>
              <a:rPr lang="en-US" sz="5400" dirty="0"/>
              <a:t>Spiking Neural Networks</a:t>
            </a:r>
          </a:p>
        </p:txBody>
      </p:sp>
      <p:sp>
        <p:nvSpPr>
          <p:cNvPr id="3" name="Subtitle 2"/>
          <p:cNvSpPr>
            <a:spLocks noGrp="1"/>
          </p:cNvSpPr>
          <p:nvPr>
            <p:ph type="subTitle" idx="1"/>
          </p:nvPr>
        </p:nvSpPr>
        <p:spPr>
          <a:xfrm>
            <a:off x="1371600" y="3276868"/>
            <a:ext cx="6400800" cy="1752600"/>
          </a:xfrm>
        </p:spPr>
        <p:txBody>
          <a:bodyPr>
            <a:normAutofit fontScale="85000" lnSpcReduction="20000"/>
          </a:bodyPr>
          <a:lstStyle/>
          <a:p>
            <a:r>
              <a:rPr lang="en-US" dirty="0" err="1"/>
              <a:t>Timothée</a:t>
            </a:r>
            <a:r>
              <a:rPr lang="en-US" dirty="0"/>
              <a:t> Masquelier</a:t>
            </a:r>
          </a:p>
          <a:p>
            <a:r>
              <a:rPr lang="en-US" dirty="0">
                <a:hlinkClick r:id="rId2"/>
              </a:rPr>
              <a:t>timothee.masquelier@cnrs.fr</a:t>
            </a:r>
            <a:endParaRPr lang="en-US" dirty="0"/>
          </a:p>
          <a:p>
            <a:endParaRPr lang="en-US" dirty="0"/>
          </a:p>
          <a:p>
            <a:r>
              <a:rPr lang="en-US" sz="2800" i="1" dirty="0"/>
              <a:t>ISAE Feb 2021</a:t>
            </a:r>
            <a:endParaRPr lang="en-US" i="1" dirty="0"/>
          </a:p>
        </p:txBody>
      </p:sp>
      <p:sp>
        <p:nvSpPr>
          <p:cNvPr id="4" name="Slide Number Placeholder 3"/>
          <p:cNvSpPr>
            <a:spLocks noGrp="1"/>
          </p:cNvSpPr>
          <p:nvPr>
            <p:ph type="sldNum" sz="quarter" idx="12"/>
          </p:nvPr>
        </p:nvSpPr>
        <p:spPr/>
        <p:txBody>
          <a:bodyPr/>
          <a:lstStyle/>
          <a:p>
            <a:fld id="{71500B9B-C911-DE4A-82EB-E038183BEB1F}" type="slidenum">
              <a:rPr lang="en-US" smtClean="0"/>
              <a:t>1</a:t>
            </a:fld>
            <a:endParaRPr lang="en-US"/>
          </a:p>
        </p:txBody>
      </p:sp>
      <p:pic>
        <p:nvPicPr>
          <p:cNvPr id="5" name="Picture 4" descr="CNRSfr-Q.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30" y="5411919"/>
            <a:ext cx="1223482" cy="1223482"/>
          </a:xfrm>
          <a:prstGeom prst="rect">
            <a:avLst/>
          </a:prstGeom>
        </p:spPr>
      </p:pic>
      <p:pic>
        <p:nvPicPr>
          <p:cNvPr id="6" name="Picture 5" descr="logo CerCo P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523" y="5396183"/>
            <a:ext cx="1171288" cy="1461817"/>
          </a:xfrm>
          <a:prstGeom prst="rect">
            <a:avLst/>
          </a:prstGeom>
        </p:spPr>
      </p:pic>
      <p:pic>
        <p:nvPicPr>
          <p:cNvPr id="7" name="Picture 6" descr="PaulSabatier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894" y="5501162"/>
            <a:ext cx="3810000" cy="1056509"/>
          </a:xfrm>
          <a:prstGeom prst="rect">
            <a:avLst/>
          </a:prstGeom>
        </p:spPr>
      </p:pic>
    </p:spTree>
    <p:extLst>
      <p:ext uri="{BB962C8B-B14F-4D97-AF65-F5344CB8AC3E}">
        <p14:creationId xmlns:p14="http://schemas.microsoft.com/office/powerpoint/2010/main" val="2600123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495565" y="3949694"/>
            <a:ext cx="2536264" cy="1328570"/>
            <a:chOff x="5495565" y="3949694"/>
            <a:chExt cx="2536264" cy="1328570"/>
          </a:xfrm>
        </p:grpSpPr>
        <p:sp>
          <p:nvSpPr>
            <p:cNvPr id="41" name="Rectangle 40"/>
            <p:cNvSpPr/>
            <p:nvPr/>
          </p:nvSpPr>
          <p:spPr>
            <a:xfrm flipH="1">
              <a:off x="5552856" y="3993125"/>
              <a:ext cx="849531" cy="1268842"/>
            </a:xfrm>
            <a:prstGeom prst="rect">
              <a:avLst/>
            </a:prstGeom>
            <a:gradFill flip="none" rotWithShape="1">
              <a:gsLst>
                <a:gs pos="0">
                  <a:schemeClr val="accent3">
                    <a:lumMod val="75000"/>
                    <a:alpha val="0"/>
                  </a:schemeClr>
                </a:gs>
                <a:gs pos="32000">
                  <a:schemeClr val="accent1">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6402389" y="3993493"/>
              <a:ext cx="1629440" cy="1268842"/>
            </a:xfrm>
            <a:prstGeom prst="rect">
              <a:avLst/>
            </a:prstGeom>
            <a:gradFill flip="none" rotWithShape="1">
              <a:gsLst>
                <a:gs pos="0">
                  <a:schemeClr val="accent4">
                    <a:lumMod val="40000"/>
                    <a:lumOff val="60000"/>
                    <a:alpha val="0"/>
                  </a:schemeClr>
                </a:gs>
                <a:gs pos="32000">
                  <a:schemeClr val="accent6">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rot="16200000">
              <a:off x="6914972" y="4525850"/>
              <a:ext cx="1135497" cy="369332"/>
            </a:xfrm>
            <a:prstGeom prst="rect">
              <a:avLst/>
            </a:prstGeom>
            <a:noFill/>
          </p:spPr>
          <p:txBody>
            <a:bodyPr wrap="none" rtlCol="0">
              <a:spAutoFit/>
            </a:bodyPr>
            <a:lstStyle/>
            <a:p>
              <a:r>
                <a:rPr lang="en-US" dirty="0">
                  <a:solidFill>
                    <a:schemeClr val="accent6">
                      <a:lumMod val="50000"/>
                    </a:schemeClr>
                  </a:solidFill>
                </a:rPr>
                <a:t>Integrator</a:t>
              </a:r>
            </a:p>
          </p:txBody>
        </p:sp>
        <p:sp>
          <p:nvSpPr>
            <p:cNvPr id="44" name="TextBox 43"/>
            <p:cNvSpPr txBox="1"/>
            <p:nvPr/>
          </p:nvSpPr>
          <p:spPr>
            <a:xfrm rot="16200000">
              <a:off x="5156643" y="4288616"/>
              <a:ext cx="1324176" cy="646331"/>
            </a:xfrm>
            <a:prstGeom prst="rect">
              <a:avLst/>
            </a:prstGeom>
            <a:noFill/>
          </p:spPr>
          <p:txBody>
            <a:bodyPr wrap="none" rtlCol="0">
              <a:spAutoFit/>
            </a:bodyPr>
            <a:lstStyle/>
            <a:p>
              <a:r>
                <a:rPr lang="en-US" dirty="0">
                  <a:solidFill>
                    <a:schemeClr val="tx2">
                      <a:lumMod val="60000"/>
                      <a:lumOff val="40000"/>
                    </a:schemeClr>
                  </a:solidFill>
                </a:rPr>
                <a:t>Coincidence</a:t>
              </a:r>
            </a:p>
            <a:p>
              <a:r>
                <a:rPr lang="en-US" dirty="0">
                  <a:solidFill>
                    <a:schemeClr val="tx2">
                      <a:lumMod val="60000"/>
                      <a:lumOff val="40000"/>
                    </a:schemeClr>
                  </a:solidFill>
                </a:rPr>
                <a:t>detector</a:t>
              </a:r>
            </a:p>
          </p:txBody>
        </p:sp>
      </p:grpSp>
      <p:sp>
        <p:nvSpPr>
          <p:cNvPr id="23553" name="Rectangle 2"/>
          <p:cNvSpPr>
            <a:spLocks noGrp="1" noChangeArrowheads="1"/>
          </p:cNvSpPr>
          <p:nvPr>
            <p:ph type="title"/>
          </p:nvPr>
        </p:nvSpPr>
        <p:spPr>
          <a:xfrm>
            <a:off x="234819" y="396082"/>
            <a:ext cx="3567103" cy="1143000"/>
          </a:xfrm>
        </p:spPr>
        <p:txBody>
          <a:bodyPr>
            <a:noAutofit/>
          </a:bodyPr>
          <a:lstStyle/>
          <a:p>
            <a:pPr algn="l"/>
            <a:r>
              <a:rPr lang="es-ES" dirty="0"/>
              <a:t>2 </a:t>
            </a:r>
            <a:r>
              <a:rPr lang="es-ES" dirty="0" err="1"/>
              <a:t>levels</a:t>
            </a:r>
            <a:r>
              <a:rPr lang="es-ES" dirty="0"/>
              <a:t> of</a:t>
            </a:r>
            <a:br>
              <a:rPr lang="es-ES" dirty="0"/>
            </a:br>
            <a:r>
              <a:rPr lang="es-ES" dirty="0" err="1"/>
              <a:t>description</a:t>
            </a:r>
            <a:endParaRPr lang="es-ES" dirty="0"/>
          </a:p>
        </p:txBody>
      </p:sp>
      <p:grpSp>
        <p:nvGrpSpPr>
          <p:cNvPr id="23554" name="Group 4"/>
          <p:cNvGrpSpPr>
            <a:grpSpLocks/>
          </p:cNvGrpSpPr>
          <p:nvPr/>
        </p:nvGrpSpPr>
        <p:grpSpPr bwMode="auto">
          <a:xfrm>
            <a:off x="4364612" y="440531"/>
            <a:ext cx="2376487" cy="1665288"/>
            <a:chOff x="2018" y="903"/>
            <a:chExt cx="1497" cy="1049"/>
          </a:xfrm>
        </p:grpSpPr>
        <p:grpSp>
          <p:nvGrpSpPr>
            <p:cNvPr id="23568" name="Group 5"/>
            <p:cNvGrpSpPr>
              <a:grpSpLocks/>
            </p:cNvGrpSpPr>
            <p:nvPr/>
          </p:nvGrpSpPr>
          <p:grpSpPr bwMode="auto">
            <a:xfrm>
              <a:off x="2018" y="935"/>
              <a:ext cx="1497" cy="973"/>
              <a:chOff x="2018" y="935"/>
              <a:chExt cx="1497" cy="973"/>
            </a:xfrm>
          </p:grpSpPr>
          <p:sp>
            <p:nvSpPr>
              <p:cNvPr id="257030" name="Line 6"/>
              <p:cNvSpPr>
                <a:spLocks noChangeShapeType="1"/>
              </p:cNvSpPr>
              <p:nvPr/>
            </p:nvSpPr>
            <p:spPr bwMode="auto">
              <a:xfrm>
                <a:off x="2200" y="1071"/>
                <a:ext cx="850" cy="304"/>
              </a:xfrm>
              <a:prstGeom prst="line">
                <a:avLst/>
              </a:prstGeom>
              <a:noFill/>
              <a:ln w="31750">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31" name="Line 7"/>
              <p:cNvSpPr>
                <a:spLocks noChangeShapeType="1"/>
              </p:cNvSpPr>
              <p:nvPr/>
            </p:nvSpPr>
            <p:spPr bwMode="auto">
              <a:xfrm>
                <a:off x="2200" y="1334"/>
                <a:ext cx="850" cy="81"/>
              </a:xfrm>
              <a:prstGeom prst="line">
                <a:avLst/>
              </a:prstGeom>
              <a:noFill/>
              <a:ln w="31750">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32" name="Line 8"/>
              <p:cNvSpPr>
                <a:spLocks noChangeShapeType="1"/>
              </p:cNvSpPr>
              <p:nvPr/>
            </p:nvSpPr>
            <p:spPr bwMode="auto">
              <a:xfrm flipV="1">
                <a:off x="2200" y="1435"/>
                <a:ext cx="850" cy="344"/>
              </a:xfrm>
              <a:prstGeom prst="line">
                <a:avLst/>
              </a:prstGeom>
              <a:noFill/>
              <a:ln w="31750">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33" name="Oval 9"/>
              <p:cNvSpPr>
                <a:spLocks noChangeArrowheads="1"/>
              </p:cNvSpPr>
              <p:nvPr/>
            </p:nvSpPr>
            <p:spPr bwMode="auto">
              <a:xfrm>
                <a:off x="2969" y="1314"/>
                <a:ext cx="202" cy="202"/>
              </a:xfrm>
              <a:prstGeom prst="ellipse">
                <a:avLst/>
              </a:prstGeom>
              <a:solidFill>
                <a:srgbClr val="FFFFFF"/>
              </a:solidFill>
              <a:ln w="31750">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57034" name="Line 10"/>
              <p:cNvSpPr>
                <a:spLocks noChangeShapeType="1"/>
              </p:cNvSpPr>
              <p:nvPr/>
            </p:nvSpPr>
            <p:spPr bwMode="auto">
              <a:xfrm>
                <a:off x="3171" y="1415"/>
                <a:ext cx="344" cy="0"/>
              </a:xfrm>
              <a:prstGeom prst="line">
                <a:avLst/>
              </a:prstGeom>
              <a:noFill/>
              <a:ln w="31750">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35" name="Oval 11"/>
              <p:cNvSpPr>
                <a:spLocks noChangeArrowheads="1"/>
              </p:cNvSpPr>
              <p:nvPr/>
            </p:nvSpPr>
            <p:spPr bwMode="auto">
              <a:xfrm>
                <a:off x="2018" y="935"/>
                <a:ext cx="202" cy="202"/>
              </a:xfrm>
              <a:prstGeom prst="ellipse">
                <a:avLst/>
              </a:prstGeom>
              <a:solidFill>
                <a:srgbClr val="FFFFFF"/>
              </a:solidFill>
              <a:ln w="31750">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57036" name="Oval 12"/>
              <p:cNvSpPr>
                <a:spLocks noChangeArrowheads="1"/>
              </p:cNvSpPr>
              <p:nvPr/>
            </p:nvSpPr>
            <p:spPr bwMode="auto">
              <a:xfrm>
                <a:off x="2064" y="1706"/>
                <a:ext cx="202" cy="202"/>
              </a:xfrm>
              <a:prstGeom prst="ellipse">
                <a:avLst/>
              </a:prstGeom>
              <a:solidFill>
                <a:srgbClr val="FFFFFF"/>
              </a:solidFill>
              <a:ln w="31750">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57037" name="Oval 13"/>
              <p:cNvSpPr>
                <a:spLocks noChangeArrowheads="1"/>
              </p:cNvSpPr>
              <p:nvPr/>
            </p:nvSpPr>
            <p:spPr bwMode="auto">
              <a:xfrm>
                <a:off x="2018" y="1253"/>
                <a:ext cx="202" cy="202"/>
              </a:xfrm>
              <a:prstGeom prst="ellipse">
                <a:avLst/>
              </a:prstGeom>
              <a:solidFill>
                <a:srgbClr val="FFFFFF"/>
              </a:solidFill>
              <a:ln w="31750">
                <a:solidFill>
                  <a:srgbClr val="33333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257038" name="Text Box 14"/>
            <p:cNvSpPr txBox="1">
              <a:spLocks noChangeArrowheads="1"/>
            </p:cNvSpPr>
            <p:nvPr/>
          </p:nvSpPr>
          <p:spPr bwMode="auto">
            <a:xfrm>
              <a:off x="2517" y="1661"/>
              <a:ext cx="34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u="none" dirty="0" err="1"/>
                <a:t>w</a:t>
              </a:r>
              <a:r>
                <a:rPr lang="es-ES" u="none" baseline="-25000" dirty="0" err="1"/>
                <a:t>n</a:t>
              </a:r>
              <a:endParaRPr lang="es-ES" u="none" dirty="0"/>
            </a:p>
          </p:txBody>
        </p:sp>
        <p:sp>
          <p:nvSpPr>
            <p:cNvPr id="257040" name="Text Box 16"/>
            <p:cNvSpPr txBox="1">
              <a:spLocks noChangeArrowheads="1"/>
            </p:cNvSpPr>
            <p:nvPr/>
          </p:nvSpPr>
          <p:spPr bwMode="auto">
            <a:xfrm>
              <a:off x="2459" y="903"/>
              <a:ext cx="339"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u="none" dirty="0"/>
                <a:t>w</a:t>
              </a:r>
              <a:r>
                <a:rPr lang="es-ES" u="none" baseline="-25000" dirty="0"/>
                <a:t>1</a:t>
              </a:r>
              <a:endParaRPr lang="es-ES" u="none" dirty="0"/>
            </a:p>
          </p:txBody>
        </p:sp>
        <p:sp>
          <p:nvSpPr>
            <p:cNvPr id="257042" name="Line 18"/>
            <p:cNvSpPr>
              <a:spLocks noChangeShapeType="1"/>
            </p:cNvSpPr>
            <p:nvPr/>
          </p:nvSpPr>
          <p:spPr bwMode="auto">
            <a:xfrm>
              <a:off x="2472" y="1616"/>
              <a:ext cx="92" cy="14"/>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3" name="Line 19"/>
            <p:cNvSpPr>
              <a:spLocks noChangeShapeType="1"/>
            </p:cNvSpPr>
            <p:nvPr/>
          </p:nvSpPr>
          <p:spPr bwMode="auto">
            <a:xfrm flipV="1">
              <a:off x="2517" y="1634"/>
              <a:ext cx="44" cy="72"/>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4" name="Line 20"/>
            <p:cNvSpPr>
              <a:spLocks noChangeShapeType="1"/>
            </p:cNvSpPr>
            <p:nvPr/>
          </p:nvSpPr>
          <p:spPr bwMode="auto">
            <a:xfrm>
              <a:off x="2442" y="1312"/>
              <a:ext cx="62" cy="46"/>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5" name="Line 21"/>
            <p:cNvSpPr>
              <a:spLocks noChangeShapeType="1"/>
            </p:cNvSpPr>
            <p:nvPr/>
          </p:nvSpPr>
          <p:spPr bwMode="auto">
            <a:xfrm flipV="1">
              <a:off x="2428" y="1362"/>
              <a:ext cx="87" cy="46"/>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6" name="Line 22"/>
            <p:cNvSpPr>
              <a:spLocks noChangeShapeType="1"/>
            </p:cNvSpPr>
            <p:nvPr/>
          </p:nvSpPr>
          <p:spPr bwMode="auto">
            <a:xfrm>
              <a:off x="2598" y="1166"/>
              <a:ext cx="54" cy="56"/>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7" name="Line 23"/>
            <p:cNvSpPr>
              <a:spLocks noChangeShapeType="1"/>
            </p:cNvSpPr>
            <p:nvPr/>
          </p:nvSpPr>
          <p:spPr bwMode="auto">
            <a:xfrm flipV="1">
              <a:off x="2576" y="1226"/>
              <a:ext cx="87" cy="32"/>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8" name="Line 24"/>
            <p:cNvSpPr>
              <a:spLocks noChangeShapeType="1"/>
            </p:cNvSpPr>
            <p:nvPr/>
          </p:nvSpPr>
          <p:spPr bwMode="auto">
            <a:xfrm>
              <a:off x="3357" y="1364"/>
              <a:ext cx="79" cy="46"/>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49" name="Line 25"/>
            <p:cNvSpPr>
              <a:spLocks noChangeShapeType="1"/>
            </p:cNvSpPr>
            <p:nvPr/>
          </p:nvSpPr>
          <p:spPr bwMode="auto">
            <a:xfrm flipV="1">
              <a:off x="3360" y="1414"/>
              <a:ext cx="87" cy="46"/>
            </a:xfrm>
            <a:prstGeom prst="line">
              <a:avLst/>
            </a:prstGeom>
            <a:noFill/>
            <a:ln w="28575">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257052" name="Line 28"/>
          <p:cNvSpPr>
            <a:spLocks noChangeShapeType="1"/>
          </p:cNvSpPr>
          <p:nvPr/>
        </p:nvSpPr>
        <p:spPr bwMode="auto">
          <a:xfrm flipV="1">
            <a:off x="5543089" y="3674865"/>
            <a:ext cx="0" cy="1888549"/>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53" name="Line 29"/>
          <p:cNvSpPr>
            <a:spLocks noChangeShapeType="1"/>
          </p:cNvSpPr>
          <p:nvPr/>
        </p:nvSpPr>
        <p:spPr bwMode="auto">
          <a:xfrm flipV="1">
            <a:off x="4893053" y="5271882"/>
            <a:ext cx="332347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54" name="Freeform 30"/>
          <p:cNvSpPr>
            <a:spLocks/>
          </p:cNvSpPr>
          <p:nvPr/>
        </p:nvSpPr>
        <p:spPr bwMode="auto">
          <a:xfrm>
            <a:off x="4902612" y="4017655"/>
            <a:ext cx="3035096" cy="1257431"/>
          </a:xfrm>
          <a:custGeom>
            <a:avLst/>
            <a:gdLst>
              <a:gd name="T0" fmla="*/ 0 w 1905"/>
              <a:gd name="T1" fmla="*/ 778 h 785"/>
              <a:gd name="T2" fmla="*/ 680 w 1905"/>
              <a:gd name="T3" fmla="*/ 778 h 785"/>
              <a:gd name="T4" fmla="*/ 816 w 1905"/>
              <a:gd name="T5" fmla="*/ 778 h 785"/>
              <a:gd name="T6" fmla="*/ 907 w 1905"/>
              <a:gd name="T7" fmla="*/ 733 h 785"/>
              <a:gd name="T8" fmla="*/ 998 w 1905"/>
              <a:gd name="T9" fmla="*/ 551 h 785"/>
              <a:gd name="T10" fmla="*/ 1089 w 1905"/>
              <a:gd name="T11" fmla="*/ 234 h 785"/>
              <a:gd name="T12" fmla="*/ 1270 w 1905"/>
              <a:gd name="T13" fmla="*/ 52 h 785"/>
              <a:gd name="T14" fmla="*/ 1587 w 1905"/>
              <a:gd name="T15" fmla="*/ 7 h 785"/>
              <a:gd name="T16" fmla="*/ 1905 w 1905"/>
              <a:gd name="T17" fmla="*/ 7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5" h="785">
                <a:moveTo>
                  <a:pt x="0" y="778"/>
                </a:moveTo>
                <a:cubicBezTo>
                  <a:pt x="272" y="778"/>
                  <a:pt x="544" y="778"/>
                  <a:pt x="680" y="778"/>
                </a:cubicBezTo>
                <a:cubicBezTo>
                  <a:pt x="816" y="778"/>
                  <a:pt x="778" y="785"/>
                  <a:pt x="816" y="778"/>
                </a:cubicBezTo>
                <a:cubicBezTo>
                  <a:pt x="854" y="771"/>
                  <a:pt x="877" y="771"/>
                  <a:pt x="907" y="733"/>
                </a:cubicBezTo>
                <a:cubicBezTo>
                  <a:pt x="937" y="695"/>
                  <a:pt x="968" y="634"/>
                  <a:pt x="998" y="551"/>
                </a:cubicBezTo>
                <a:cubicBezTo>
                  <a:pt x="1028" y="468"/>
                  <a:pt x="1044" y="317"/>
                  <a:pt x="1089" y="234"/>
                </a:cubicBezTo>
                <a:cubicBezTo>
                  <a:pt x="1134" y="151"/>
                  <a:pt x="1187" y="90"/>
                  <a:pt x="1270" y="52"/>
                </a:cubicBezTo>
                <a:cubicBezTo>
                  <a:pt x="1353" y="14"/>
                  <a:pt x="1481" y="14"/>
                  <a:pt x="1587" y="7"/>
                </a:cubicBezTo>
                <a:cubicBezTo>
                  <a:pt x="1693" y="0"/>
                  <a:pt x="1799" y="3"/>
                  <a:pt x="1905" y="7"/>
                </a:cubicBezTo>
              </a:path>
            </a:pathLst>
          </a:custGeom>
          <a:noFill/>
          <a:ln w="28575" cmpd="sng">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7055" name="Rectangle 31"/>
          <p:cNvSpPr>
            <a:spLocks noChangeArrowheads="1"/>
          </p:cNvSpPr>
          <p:nvPr/>
        </p:nvSpPr>
        <p:spPr bwMode="auto">
          <a:xfrm>
            <a:off x="6483093" y="3455415"/>
            <a:ext cx="286781" cy="46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b="1" u="none">
                <a:solidFill>
                  <a:srgbClr val="FF3300"/>
                </a:solidFill>
              </a:rPr>
              <a:t>f</a:t>
            </a:r>
          </a:p>
        </p:txBody>
      </p:sp>
      <p:sp>
        <p:nvSpPr>
          <p:cNvPr id="257056" name="Text Box 32"/>
          <p:cNvSpPr txBox="1">
            <a:spLocks noChangeArrowheads="1"/>
          </p:cNvSpPr>
          <p:nvPr/>
        </p:nvSpPr>
        <p:spPr bwMode="auto">
          <a:xfrm>
            <a:off x="5066714" y="5656320"/>
            <a:ext cx="3616624" cy="466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b="1" u="none" dirty="0">
                <a:solidFill>
                  <a:srgbClr val="000000"/>
                </a:solidFill>
              </a:rPr>
              <a:t>output = f( </a:t>
            </a:r>
            <a:r>
              <a:rPr lang="el-GR" b="1" u="none" dirty="0">
                <a:solidFill>
                  <a:srgbClr val="000000"/>
                </a:solidFill>
                <a:cs typeface="Arial" charset="0"/>
              </a:rPr>
              <a:t>Σ</a:t>
            </a:r>
            <a:r>
              <a:rPr lang="es-ES" b="1" u="none" dirty="0">
                <a:solidFill>
                  <a:srgbClr val="000000"/>
                </a:solidFill>
                <a:cs typeface="Arial" charset="0"/>
              </a:rPr>
              <a:t> </a:t>
            </a:r>
            <a:r>
              <a:rPr lang="es-ES" b="1" u="none" dirty="0" err="1">
                <a:solidFill>
                  <a:srgbClr val="000000"/>
                </a:solidFill>
                <a:cs typeface="Arial" charset="0"/>
              </a:rPr>
              <a:t>w</a:t>
            </a:r>
            <a:r>
              <a:rPr lang="es-ES" b="1" u="none" baseline="-25000" dirty="0" err="1">
                <a:solidFill>
                  <a:srgbClr val="000000"/>
                </a:solidFill>
                <a:cs typeface="Arial" charset="0"/>
              </a:rPr>
              <a:t>i</a:t>
            </a:r>
            <a:r>
              <a:rPr lang="es-ES" b="1" u="none" dirty="0">
                <a:solidFill>
                  <a:srgbClr val="000000"/>
                </a:solidFill>
                <a:cs typeface="Arial" charset="0"/>
              </a:rPr>
              <a:t> . </a:t>
            </a:r>
            <a:r>
              <a:rPr lang="es-ES" b="1" u="none" dirty="0" err="1">
                <a:solidFill>
                  <a:srgbClr val="000000"/>
                </a:solidFill>
                <a:cs typeface="Arial" charset="0"/>
              </a:rPr>
              <a:t>input</a:t>
            </a:r>
            <a:r>
              <a:rPr lang="es-ES" b="1" u="none" baseline="-25000" dirty="0" err="1">
                <a:solidFill>
                  <a:srgbClr val="000000"/>
                </a:solidFill>
                <a:cs typeface="Arial" charset="0"/>
              </a:rPr>
              <a:t>i</a:t>
            </a:r>
            <a:r>
              <a:rPr lang="es-ES" b="1" u="none" dirty="0">
                <a:solidFill>
                  <a:srgbClr val="000000"/>
                </a:solidFill>
                <a:ea typeface="Arial" charset="0"/>
                <a:cs typeface="Arial" charset="0"/>
              </a:rPr>
              <a:t> )</a:t>
            </a:r>
          </a:p>
        </p:txBody>
      </p:sp>
      <p:pic>
        <p:nvPicPr>
          <p:cNvPr id="23558" name="Picture 2" descr="fig.3.LIF.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388" y="3088640"/>
            <a:ext cx="4221162"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9" name="Left Brace 4"/>
          <p:cNvSpPr>
            <a:spLocks/>
          </p:cNvSpPr>
          <p:nvPr/>
        </p:nvSpPr>
        <p:spPr bwMode="auto">
          <a:xfrm>
            <a:off x="3921699" y="440531"/>
            <a:ext cx="381000" cy="1600200"/>
          </a:xfrm>
          <a:prstGeom prst="leftBrace">
            <a:avLst>
              <a:gd name="adj1" fmla="val 8342"/>
              <a:gd name="adj2" fmla="val 50000"/>
            </a:avLst>
          </a:prstGeom>
          <a:noFill/>
          <a:ln w="444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800"/>
          </a:p>
        </p:txBody>
      </p:sp>
      <p:sp>
        <p:nvSpPr>
          <p:cNvPr id="43" name="Text Box 37"/>
          <p:cNvSpPr txBox="1">
            <a:spLocks noChangeArrowheads="1"/>
          </p:cNvSpPr>
          <p:nvPr/>
        </p:nvSpPr>
        <p:spPr bwMode="auto">
          <a:xfrm rot="16200000">
            <a:off x="2978724" y="1021557"/>
            <a:ext cx="1423987"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u="none" dirty="0" err="1"/>
              <a:t>Afferents</a:t>
            </a:r>
            <a:endParaRPr lang="es-ES" u="none" dirty="0"/>
          </a:p>
        </p:txBody>
      </p:sp>
      <p:graphicFrame>
        <p:nvGraphicFramePr>
          <p:cNvPr id="38" name="Object 3"/>
          <p:cNvGraphicFramePr>
            <a:graphicFrameLocks noChangeAspect="1"/>
          </p:cNvGraphicFramePr>
          <p:nvPr>
            <p:extLst>
              <p:ext uri="{D42A27DB-BD31-4B8C-83A1-F6EECF244321}">
                <p14:modId xmlns:p14="http://schemas.microsoft.com/office/powerpoint/2010/main" val="2385514385"/>
              </p:ext>
            </p:extLst>
          </p:nvPr>
        </p:nvGraphicFramePr>
        <p:xfrm>
          <a:off x="1219200" y="3469640"/>
          <a:ext cx="1583320" cy="533400"/>
        </p:xfrm>
        <a:graphic>
          <a:graphicData uri="http://schemas.openxmlformats.org/presentationml/2006/ole">
            <mc:AlternateContent xmlns:mc="http://schemas.openxmlformats.org/markup-compatibility/2006">
              <mc:Choice xmlns:v="urn:schemas-microsoft-com:vml" Requires="v">
                <p:oleObj spid="_x0000_s16404" name="Equation" r:id="rId5" imgW="1168400" imgH="393700" progId="Equation.3">
                  <p:embed/>
                </p:oleObj>
              </mc:Choice>
              <mc:Fallback>
                <p:oleObj name="Equation" r:id="rId5" imgW="1168400" imgH="393700" progId="Equation.3">
                  <p:embed/>
                  <p:pic>
                    <p:nvPicPr>
                      <p:cNvPr id="0" name=""/>
                      <p:cNvPicPr>
                        <a:picLocks noChangeAspect="1" noChangeArrowheads="1"/>
                      </p:cNvPicPr>
                      <p:nvPr/>
                    </p:nvPicPr>
                    <p:blipFill>
                      <a:blip r:embed="rId6"/>
                      <a:srcRect/>
                      <a:stretch>
                        <a:fillRect/>
                      </a:stretch>
                    </p:blipFill>
                    <p:spPr bwMode="auto">
                      <a:xfrm>
                        <a:off x="1219200" y="3469640"/>
                        <a:ext cx="1583320" cy="533400"/>
                      </a:xfrm>
                      <a:prstGeom prst="rect">
                        <a:avLst/>
                      </a:prstGeom>
                      <a:noFill/>
                    </p:spPr>
                  </p:pic>
                </p:oleObj>
              </mc:Fallback>
            </mc:AlternateContent>
          </a:graphicData>
        </a:graphic>
      </p:graphicFrame>
      <p:sp>
        <p:nvSpPr>
          <p:cNvPr id="36" name="Text Box 35"/>
          <p:cNvSpPr txBox="1">
            <a:spLocks noChangeArrowheads="1"/>
          </p:cNvSpPr>
          <p:nvPr/>
        </p:nvSpPr>
        <p:spPr bwMode="auto">
          <a:xfrm>
            <a:off x="942105" y="2486146"/>
            <a:ext cx="32320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sz="2400" b="1" dirty="0" err="1"/>
              <a:t>Spike-based</a:t>
            </a:r>
            <a:r>
              <a:rPr lang="es-ES" sz="2400" b="1" dirty="0"/>
              <a:t> </a:t>
            </a:r>
            <a:r>
              <a:rPr lang="es-ES" sz="2400" b="1" dirty="0" err="1"/>
              <a:t>description</a:t>
            </a:r>
            <a:endParaRPr lang="es-ES" sz="2400" b="1" dirty="0"/>
          </a:p>
        </p:txBody>
      </p:sp>
      <p:sp>
        <p:nvSpPr>
          <p:cNvPr id="37" name="Text Box 37"/>
          <p:cNvSpPr txBox="1">
            <a:spLocks noChangeArrowheads="1"/>
          </p:cNvSpPr>
          <p:nvPr/>
        </p:nvSpPr>
        <p:spPr bwMode="auto">
          <a:xfrm>
            <a:off x="5133105" y="2486146"/>
            <a:ext cx="3130034"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sz="2400" b="1" dirty="0" err="1"/>
              <a:t>Rate-based</a:t>
            </a:r>
            <a:r>
              <a:rPr lang="es-ES" sz="2400" b="1" dirty="0"/>
              <a:t> </a:t>
            </a:r>
            <a:r>
              <a:rPr lang="es-ES" sz="2400" b="1" dirty="0" err="1"/>
              <a:t>description</a:t>
            </a:r>
            <a:endParaRPr lang="es-ES" sz="2400" b="1" dirty="0"/>
          </a:p>
          <a:p>
            <a:pPr>
              <a:defRPr/>
            </a:pPr>
            <a:r>
              <a:rPr lang="es-ES" sz="2400" b="1" i="1" dirty="0" err="1"/>
              <a:t>Steady</a:t>
            </a:r>
            <a:r>
              <a:rPr lang="es-ES" sz="2400" b="1" i="1" dirty="0"/>
              <a:t> </a:t>
            </a:r>
            <a:r>
              <a:rPr lang="es-ES" sz="2400" b="1" i="1" dirty="0" err="1"/>
              <a:t>state</a:t>
            </a:r>
            <a:endParaRPr lang="es-ES" sz="2400" b="1" i="1" dirty="0"/>
          </a:p>
        </p:txBody>
      </p:sp>
    </p:spTree>
    <p:extLst>
      <p:ext uri="{BB962C8B-B14F-4D97-AF65-F5344CB8AC3E}">
        <p14:creationId xmlns:p14="http://schemas.microsoft.com/office/powerpoint/2010/main" val="232836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286250" y="1728884"/>
            <a:ext cx="642938" cy="642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aphicFrame>
        <p:nvGraphicFramePr>
          <p:cNvPr id="32770" name="Object 2"/>
          <p:cNvGraphicFramePr>
            <a:graphicFrameLocks noChangeAspect="1"/>
          </p:cNvGraphicFramePr>
          <p:nvPr>
            <p:extLst>
              <p:ext uri="{D42A27DB-BD31-4B8C-83A1-F6EECF244321}">
                <p14:modId xmlns:p14="http://schemas.microsoft.com/office/powerpoint/2010/main" val="646795932"/>
              </p:ext>
            </p:extLst>
          </p:nvPr>
        </p:nvGraphicFramePr>
        <p:xfrm>
          <a:off x="5715000" y="1587510"/>
          <a:ext cx="1308100" cy="752475"/>
        </p:xfrm>
        <a:graphic>
          <a:graphicData uri="http://schemas.openxmlformats.org/presentationml/2006/ole">
            <mc:AlternateContent xmlns:mc="http://schemas.openxmlformats.org/markup-compatibility/2006">
              <mc:Choice xmlns:v="urn:schemas-microsoft-com:vml" Requires="v">
                <p:oleObj spid="_x0000_s8396" name="Equation" r:id="rId4" imgW="685800" imgH="393700" progId="Equation.3">
                  <p:embed/>
                </p:oleObj>
              </mc:Choice>
              <mc:Fallback>
                <p:oleObj name="Equation" r:id="rId4" imgW="685800" imgH="393700" progId="Equation.3">
                  <p:embed/>
                  <p:pic>
                    <p:nvPicPr>
                      <p:cNvPr id="0" name=""/>
                      <p:cNvPicPr>
                        <a:picLocks noChangeAspect="1" noChangeArrowheads="1"/>
                      </p:cNvPicPr>
                      <p:nvPr/>
                    </p:nvPicPr>
                    <p:blipFill>
                      <a:blip r:embed="rId5"/>
                      <a:srcRect/>
                      <a:stretch>
                        <a:fillRect/>
                      </a:stretch>
                    </p:blipFill>
                    <p:spPr bwMode="auto">
                      <a:xfrm>
                        <a:off x="5715000" y="1587510"/>
                        <a:ext cx="1308100" cy="752475"/>
                      </a:xfrm>
                      <a:prstGeom prst="rect">
                        <a:avLst/>
                      </a:prstGeom>
                      <a:noFill/>
                    </p:spPr>
                  </p:pic>
                </p:oleObj>
              </mc:Fallback>
            </mc:AlternateContent>
          </a:graphicData>
        </a:graphic>
      </p:graphicFrame>
      <p:grpSp>
        <p:nvGrpSpPr>
          <p:cNvPr id="13" name="Group 12"/>
          <p:cNvGrpSpPr/>
          <p:nvPr/>
        </p:nvGrpSpPr>
        <p:grpSpPr>
          <a:xfrm>
            <a:off x="642936" y="1444642"/>
            <a:ext cx="1906587" cy="357187"/>
            <a:chOff x="642936" y="1571632"/>
            <a:chExt cx="1906587" cy="357187"/>
          </a:xfrm>
        </p:grpSpPr>
        <p:cxnSp>
          <p:nvCxnSpPr>
            <p:cNvPr id="7" name="Connecteur droit 5"/>
            <p:cNvCxnSpPr/>
            <p:nvPr/>
          </p:nvCxnSpPr>
          <p:spPr bwMode="auto">
            <a:xfrm rot="5400000">
              <a:off x="468311" y="1747844"/>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 name="Connecteur droit 6"/>
            <p:cNvCxnSpPr/>
            <p:nvPr/>
          </p:nvCxnSpPr>
          <p:spPr bwMode="auto">
            <a:xfrm rot="5400000">
              <a:off x="1074736"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12" name="Connecteur droit 10"/>
            <p:cNvCxnSpPr/>
            <p:nvPr/>
          </p:nvCxnSpPr>
          <p:spPr bwMode="auto">
            <a:xfrm rot="5400000">
              <a:off x="2368548"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grpSp>
      <p:cxnSp>
        <p:nvCxnSpPr>
          <p:cNvPr id="28" name="Straight Arrow Connector 27"/>
          <p:cNvCxnSpPr>
            <a:cxnSpLocks noChangeShapeType="1"/>
          </p:cNvCxnSpPr>
          <p:nvPr/>
        </p:nvCxnSpPr>
        <p:spPr bwMode="auto">
          <a:xfrm>
            <a:off x="2786063" y="1587510"/>
            <a:ext cx="1500187" cy="357188"/>
          </a:xfrm>
          <a:prstGeom prst="straightConnector1">
            <a:avLst/>
          </a:prstGeom>
          <a:noFill/>
          <a:ln w="19050">
            <a:solidFill>
              <a:schemeClr val="tx1"/>
            </a:solidFill>
            <a:round/>
            <a:headEnd/>
            <a:tailEnd type="arrow" w="med" len="me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cxnSp>
        <p:nvCxnSpPr>
          <p:cNvPr id="29" name="Straight Arrow Connector 28"/>
          <p:cNvCxnSpPr>
            <a:cxnSpLocks noChangeShapeType="1"/>
            <a:endCxn id="4" idx="2"/>
          </p:cNvCxnSpPr>
          <p:nvPr/>
        </p:nvCxnSpPr>
        <p:spPr bwMode="auto">
          <a:xfrm flipV="1">
            <a:off x="2857500" y="2050353"/>
            <a:ext cx="1428750" cy="392907"/>
          </a:xfrm>
          <a:prstGeom prst="straightConnector1">
            <a:avLst/>
          </a:prstGeom>
          <a:noFill/>
          <a:ln w="19050">
            <a:solidFill>
              <a:schemeClr val="tx1"/>
            </a:solidFill>
            <a:round/>
            <a:headEnd/>
            <a:tailEnd type="arrow" w="med" len="me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cxnSp>
        <p:nvCxnSpPr>
          <p:cNvPr id="32" name="Straight Connector 31"/>
          <p:cNvCxnSpPr/>
          <p:nvPr/>
        </p:nvCxnSpPr>
        <p:spPr>
          <a:xfrm rot="5400000">
            <a:off x="0" y="2516198"/>
            <a:ext cx="128587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781" name="TextBox 33"/>
          <p:cNvSpPr txBox="1">
            <a:spLocks noChangeArrowheads="1"/>
          </p:cNvSpPr>
          <p:nvPr/>
        </p:nvSpPr>
        <p:spPr bwMode="auto">
          <a:xfrm>
            <a:off x="610630" y="2688441"/>
            <a:ext cx="3127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d</a:t>
            </a:r>
          </a:p>
        </p:txBody>
      </p:sp>
      <p:cxnSp>
        <p:nvCxnSpPr>
          <p:cNvPr id="36" name="Straight Arrow Connector 35"/>
          <p:cNvCxnSpPr/>
          <p:nvPr/>
        </p:nvCxnSpPr>
        <p:spPr>
          <a:xfrm>
            <a:off x="641367" y="2588539"/>
            <a:ext cx="212088" cy="0"/>
          </a:xfrm>
          <a:prstGeom prst="straightConnector1">
            <a:avLst/>
          </a:prstGeom>
          <a:ln>
            <a:headEnd type="arrow" w="sm" len="sm"/>
            <a:tailEnd type="arrow" w="sm" len="sm"/>
          </a:ln>
        </p:spPr>
        <p:style>
          <a:lnRef idx="1">
            <a:schemeClr val="dk1"/>
          </a:lnRef>
          <a:fillRef idx="0">
            <a:schemeClr val="dk1"/>
          </a:fillRef>
          <a:effectRef idx="0">
            <a:schemeClr val="dk1"/>
          </a:effectRef>
          <a:fontRef idx="minor">
            <a:schemeClr val="tx1"/>
          </a:fontRef>
        </p:style>
      </p:cxnSp>
      <p:sp>
        <p:nvSpPr>
          <p:cNvPr id="32783" name="TextBox 37"/>
          <p:cNvSpPr txBox="1">
            <a:spLocks noChangeArrowheads="1"/>
          </p:cNvSpPr>
          <p:nvPr/>
        </p:nvSpPr>
        <p:spPr bwMode="auto">
          <a:xfrm>
            <a:off x="747713" y="3012700"/>
            <a:ext cx="17076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Same</a:t>
            </a:r>
            <a:r>
              <a:rPr lang="fr-FR" dirty="0"/>
              <a:t> </a:t>
            </a:r>
            <a:r>
              <a:rPr lang="fr-FR" dirty="0" err="1"/>
              <a:t>spike</a:t>
            </a:r>
            <a:r>
              <a:rPr lang="fr-FR" dirty="0"/>
              <a:t> train</a:t>
            </a:r>
          </a:p>
          <a:p>
            <a:r>
              <a:rPr lang="fr-FR" dirty="0"/>
              <a:t>Time </a:t>
            </a:r>
            <a:r>
              <a:rPr lang="fr-FR" dirty="0" err="1"/>
              <a:t>lag</a:t>
            </a:r>
            <a:r>
              <a:rPr lang="fr-FR" dirty="0"/>
              <a:t> d</a:t>
            </a:r>
          </a:p>
        </p:txBody>
      </p:sp>
      <p:graphicFrame>
        <p:nvGraphicFramePr>
          <p:cNvPr id="32771" name="Object 3"/>
          <p:cNvGraphicFramePr>
            <a:graphicFrameLocks noChangeAspect="1"/>
          </p:cNvGraphicFramePr>
          <p:nvPr>
            <p:extLst>
              <p:ext uri="{D42A27DB-BD31-4B8C-83A1-F6EECF244321}">
                <p14:modId xmlns:p14="http://schemas.microsoft.com/office/powerpoint/2010/main" val="3765749428"/>
              </p:ext>
            </p:extLst>
          </p:nvPr>
        </p:nvGraphicFramePr>
        <p:xfrm>
          <a:off x="7056018" y="2500454"/>
          <a:ext cx="1211263" cy="315912"/>
        </p:xfrm>
        <a:graphic>
          <a:graphicData uri="http://schemas.openxmlformats.org/presentationml/2006/ole">
            <mc:AlternateContent xmlns:mc="http://schemas.openxmlformats.org/markup-compatibility/2006">
              <mc:Choice xmlns:v="urn:schemas-microsoft-com:vml" Requires="v">
                <p:oleObj spid="_x0000_s8397" name="Equation" r:id="rId6" imgW="635000" imgH="165100" progId="Equation.3">
                  <p:embed/>
                </p:oleObj>
              </mc:Choice>
              <mc:Fallback>
                <p:oleObj name="Equation" r:id="rId6" imgW="635000" imgH="165100" progId="Equation.3">
                  <p:embed/>
                  <p:pic>
                    <p:nvPicPr>
                      <p:cNvPr id="0" name=""/>
                      <p:cNvPicPr>
                        <a:picLocks noChangeAspect="1" noChangeArrowheads="1"/>
                      </p:cNvPicPr>
                      <p:nvPr/>
                    </p:nvPicPr>
                    <p:blipFill>
                      <a:blip r:embed="rId7"/>
                      <a:srcRect/>
                      <a:stretch>
                        <a:fillRect/>
                      </a:stretch>
                    </p:blipFill>
                    <p:spPr bwMode="auto">
                      <a:xfrm>
                        <a:off x="7056018" y="2500454"/>
                        <a:ext cx="1211263" cy="315912"/>
                      </a:xfrm>
                      <a:prstGeom prst="rect">
                        <a:avLst/>
                      </a:prstGeom>
                      <a:noFill/>
                    </p:spPr>
                  </p:pic>
                </p:oleObj>
              </mc:Fallback>
            </mc:AlternateContent>
          </a:graphicData>
        </a:graphic>
      </p:graphicFrame>
      <p:sp>
        <p:nvSpPr>
          <p:cNvPr id="32784" name="TextBox 39"/>
          <p:cNvSpPr txBox="1">
            <a:spLocks noChangeArrowheads="1"/>
          </p:cNvSpPr>
          <p:nvPr/>
        </p:nvSpPr>
        <p:spPr bwMode="auto">
          <a:xfrm>
            <a:off x="5715000" y="2974470"/>
            <a:ext cx="128844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latin typeface="+mn-lt"/>
              </a:rPr>
              <a:t>Threshold</a:t>
            </a:r>
            <a:r>
              <a:rPr lang="fr-FR" dirty="0">
                <a:latin typeface="+mn-lt"/>
              </a:rPr>
              <a:t> = </a:t>
            </a:r>
            <a:endParaRPr lang="fr-FR" baseline="-25000" dirty="0">
              <a:latin typeface="+mn-lt"/>
            </a:endParaRPr>
          </a:p>
        </p:txBody>
      </p:sp>
      <p:cxnSp>
        <p:nvCxnSpPr>
          <p:cNvPr id="53" name="Straight Connector 52"/>
          <p:cNvCxnSpPr>
            <a:cxnSpLocks noChangeShapeType="1"/>
          </p:cNvCxnSpPr>
          <p:nvPr/>
        </p:nvCxnSpPr>
        <p:spPr bwMode="auto">
          <a:xfrm flipV="1">
            <a:off x="747713" y="5764223"/>
            <a:ext cx="954087" cy="12700"/>
          </a:xfrm>
          <a:prstGeom prst="line">
            <a:avLst/>
          </a:prstGeom>
          <a:noFill/>
          <a:ln w="19050">
            <a:solidFill>
              <a:schemeClr val="tx1"/>
            </a:solidFill>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54" name="Freeform 53"/>
          <p:cNvSpPr>
            <a:spLocks noChangeArrowheads="1"/>
          </p:cNvSpPr>
          <p:nvPr/>
        </p:nvSpPr>
        <p:spPr bwMode="auto">
          <a:xfrm>
            <a:off x="1676400" y="4826010"/>
            <a:ext cx="3109913" cy="950913"/>
          </a:xfrm>
          <a:custGeom>
            <a:avLst/>
            <a:gdLst>
              <a:gd name="T0" fmla="*/ 0 w 1594022"/>
              <a:gd name="T1" fmla="*/ 0 h 580768"/>
              <a:gd name="T2" fmla="*/ 506214 w 1594022"/>
              <a:gd name="T3" fmla="*/ 688317 h 580768"/>
              <a:gd name="T4" fmla="*/ 1759696 w 1594022"/>
              <a:gd name="T5" fmla="*/ 911009 h 580768"/>
              <a:gd name="T6" fmla="*/ 3109601 w 1594022"/>
              <a:gd name="T7" fmla="*/ 931254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55" name="Straight Connector 54"/>
          <p:cNvCxnSpPr>
            <a:cxnSpLocks noChangeShapeType="1"/>
            <a:stCxn id="54" idx="0"/>
          </p:cNvCxnSpPr>
          <p:nvPr/>
        </p:nvCxnSpPr>
        <p:spPr bwMode="auto">
          <a:xfrm>
            <a:off x="1676400" y="4826010"/>
            <a:ext cx="25400"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cxnSp>
        <p:nvCxnSpPr>
          <p:cNvPr id="57" name="Straight Connector 56"/>
          <p:cNvCxnSpPr>
            <a:cxnSpLocks noChangeShapeType="1"/>
            <a:stCxn id="56" idx="0"/>
          </p:cNvCxnSpPr>
          <p:nvPr/>
        </p:nvCxnSpPr>
        <p:spPr bwMode="auto">
          <a:xfrm>
            <a:off x="1890713" y="4368810"/>
            <a:ext cx="23812"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58" name="Rectangle 57"/>
          <p:cNvSpPr/>
          <p:nvPr/>
        </p:nvSpPr>
        <p:spPr>
          <a:xfrm>
            <a:off x="2147888" y="5172621"/>
            <a:ext cx="2714625" cy="8477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sp>
        <p:nvSpPr>
          <p:cNvPr id="59" name="Rectangle 58"/>
          <p:cNvSpPr/>
          <p:nvPr/>
        </p:nvSpPr>
        <p:spPr>
          <a:xfrm>
            <a:off x="1890713" y="5283210"/>
            <a:ext cx="30480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cxnSp>
        <p:nvCxnSpPr>
          <p:cNvPr id="61" name="Straight Connector 60"/>
          <p:cNvCxnSpPr>
            <a:cxnSpLocks noChangeShapeType="1"/>
          </p:cNvCxnSpPr>
          <p:nvPr/>
        </p:nvCxnSpPr>
        <p:spPr bwMode="auto">
          <a:xfrm>
            <a:off x="1071563" y="4159260"/>
            <a:ext cx="2743200" cy="1588"/>
          </a:xfrm>
          <a:prstGeom prst="line">
            <a:avLst/>
          </a:prstGeom>
          <a:noFill/>
          <a:ln w="19050">
            <a:solidFill>
              <a:schemeClr val="tx1"/>
            </a:solidFill>
            <a:prstDash val="sysDash"/>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63" name="TextBox 62"/>
          <p:cNvSpPr txBox="1">
            <a:spLocks noChangeArrowheads="1"/>
          </p:cNvSpPr>
          <p:nvPr/>
        </p:nvSpPr>
        <p:spPr bwMode="auto">
          <a:xfrm>
            <a:off x="357188" y="3944948"/>
            <a:ext cx="55841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Thr</a:t>
            </a:r>
            <a:r>
              <a:rPr lang="fr-FR" dirty="0"/>
              <a:t>.</a:t>
            </a:r>
            <a:endParaRPr lang="fr-FR" baseline="-25000" dirty="0"/>
          </a:p>
        </p:txBody>
      </p:sp>
      <p:cxnSp>
        <p:nvCxnSpPr>
          <p:cNvPr id="67" name="Straight Connector 66"/>
          <p:cNvCxnSpPr>
            <a:cxnSpLocks noChangeShapeType="1"/>
          </p:cNvCxnSpPr>
          <p:nvPr/>
        </p:nvCxnSpPr>
        <p:spPr bwMode="auto">
          <a:xfrm flipV="1">
            <a:off x="5029200" y="5773748"/>
            <a:ext cx="952500" cy="14287"/>
          </a:xfrm>
          <a:prstGeom prst="line">
            <a:avLst/>
          </a:prstGeom>
          <a:noFill/>
          <a:ln w="19050">
            <a:solidFill>
              <a:schemeClr val="tx1"/>
            </a:solidFill>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68" name="Freeform 67"/>
          <p:cNvSpPr>
            <a:spLocks noChangeArrowheads="1"/>
          </p:cNvSpPr>
          <p:nvPr/>
        </p:nvSpPr>
        <p:spPr bwMode="auto">
          <a:xfrm>
            <a:off x="5957889" y="4835535"/>
            <a:ext cx="2441490" cy="952500"/>
          </a:xfrm>
          <a:custGeom>
            <a:avLst/>
            <a:gdLst>
              <a:gd name="T0" fmla="*/ 0 w 1594022"/>
              <a:gd name="T1" fmla="*/ 0 h 580768"/>
              <a:gd name="T2" fmla="*/ 506214 w 1594022"/>
              <a:gd name="T3" fmla="*/ 688317 h 580768"/>
              <a:gd name="T4" fmla="*/ 1759696 w 1594022"/>
              <a:gd name="T5" fmla="*/ 911009 h 580768"/>
              <a:gd name="T6" fmla="*/ 3109601 w 1594022"/>
              <a:gd name="T7" fmla="*/ 931254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69" name="Straight Connector 68"/>
          <p:cNvCxnSpPr>
            <a:cxnSpLocks noChangeShapeType="1"/>
            <a:stCxn id="68" idx="0"/>
          </p:cNvCxnSpPr>
          <p:nvPr/>
        </p:nvCxnSpPr>
        <p:spPr bwMode="auto">
          <a:xfrm>
            <a:off x="5957889" y="4835535"/>
            <a:ext cx="23811"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70" name="Freeform 69"/>
          <p:cNvSpPr>
            <a:spLocks noChangeArrowheads="1"/>
          </p:cNvSpPr>
          <p:nvPr/>
        </p:nvSpPr>
        <p:spPr bwMode="auto">
          <a:xfrm>
            <a:off x="6041940" y="4087823"/>
            <a:ext cx="2357438" cy="1214437"/>
          </a:xfrm>
          <a:custGeom>
            <a:avLst/>
            <a:gdLst>
              <a:gd name="T0" fmla="*/ 0 w 1594022"/>
              <a:gd name="T1" fmla="*/ 0 h 580768"/>
              <a:gd name="T2" fmla="*/ 383772 w 1594022"/>
              <a:gd name="T3" fmla="*/ 878533 h 580768"/>
              <a:gd name="T4" fmla="*/ 1334062 w 1594022"/>
              <a:gd name="T5" fmla="*/ 1162766 h 580768"/>
              <a:gd name="T6" fmla="*/ 2357454 w 1594022"/>
              <a:gd name="T7" fmla="*/ 1188606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71" name="Straight Connector 70"/>
          <p:cNvCxnSpPr>
            <a:cxnSpLocks noChangeShapeType="1"/>
            <a:stCxn id="70" idx="0"/>
          </p:cNvCxnSpPr>
          <p:nvPr/>
        </p:nvCxnSpPr>
        <p:spPr bwMode="auto">
          <a:xfrm>
            <a:off x="6041940" y="4087823"/>
            <a:ext cx="25780" cy="1012269"/>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72" name="Rectangle 71"/>
          <p:cNvSpPr/>
          <p:nvPr/>
        </p:nvSpPr>
        <p:spPr>
          <a:xfrm>
            <a:off x="6089820" y="5100091"/>
            <a:ext cx="2370909" cy="7466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sp>
        <p:nvSpPr>
          <p:cNvPr id="73" name="Rectangle 72"/>
          <p:cNvSpPr/>
          <p:nvPr/>
        </p:nvSpPr>
        <p:spPr>
          <a:xfrm>
            <a:off x="6172200" y="5292735"/>
            <a:ext cx="30480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cxnSp>
        <p:nvCxnSpPr>
          <p:cNvPr id="74" name="Straight Connector 73"/>
          <p:cNvCxnSpPr>
            <a:cxnSpLocks noChangeShapeType="1"/>
          </p:cNvCxnSpPr>
          <p:nvPr/>
        </p:nvCxnSpPr>
        <p:spPr bwMode="auto">
          <a:xfrm>
            <a:off x="5353050" y="4168785"/>
            <a:ext cx="2743200" cy="1588"/>
          </a:xfrm>
          <a:prstGeom prst="line">
            <a:avLst/>
          </a:prstGeom>
          <a:noFill/>
          <a:ln w="19050">
            <a:solidFill>
              <a:schemeClr val="tx1"/>
            </a:solidFill>
            <a:prstDash val="sysDash"/>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75" name="TextBox 74"/>
          <p:cNvSpPr txBox="1">
            <a:spLocks noChangeArrowheads="1"/>
          </p:cNvSpPr>
          <p:nvPr/>
        </p:nvSpPr>
        <p:spPr bwMode="auto">
          <a:xfrm>
            <a:off x="4638675" y="3954473"/>
            <a:ext cx="55841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Thr</a:t>
            </a:r>
            <a:r>
              <a:rPr lang="fr-FR" dirty="0"/>
              <a:t>.</a:t>
            </a:r>
            <a:endParaRPr lang="fr-FR" baseline="-25000" dirty="0"/>
          </a:p>
        </p:txBody>
      </p:sp>
      <p:sp>
        <p:nvSpPr>
          <p:cNvPr id="76" name="TextBox 75"/>
          <p:cNvSpPr txBox="1">
            <a:spLocks noChangeArrowheads="1"/>
          </p:cNvSpPr>
          <p:nvPr/>
        </p:nvSpPr>
        <p:spPr bwMode="auto">
          <a:xfrm>
            <a:off x="2286000" y="4730760"/>
            <a:ext cx="16521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no output </a:t>
            </a:r>
            <a:r>
              <a:rPr lang="fr-FR" dirty="0" err="1"/>
              <a:t>spike</a:t>
            </a:r>
            <a:endParaRPr lang="fr-FR" dirty="0"/>
          </a:p>
        </p:txBody>
      </p:sp>
      <p:sp>
        <p:nvSpPr>
          <p:cNvPr id="77" name="TextBox 76"/>
          <p:cNvSpPr txBox="1">
            <a:spLocks noChangeArrowheads="1"/>
          </p:cNvSpPr>
          <p:nvPr/>
        </p:nvSpPr>
        <p:spPr bwMode="auto">
          <a:xfrm>
            <a:off x="6643688" y="4516448"/>
            <a:ext cx="13452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output </a:t>
            </a:r>
            <a:r>
              <a:rPr lang="fr-FR" dirty="0" err="1"/>
              <a:t>spike</a:t>
            </a:r>
            <a:endParaRPr lang="fr-FR" dirty="0"/>
          </a:p>
        </p:txBody>
      </p:sp>
      <p:sp>
        <p:nvSpPr>
          <p:cNvPr id="56" name="Freeform 55"/>
          <p:cNvSpPr>
            <a:spLocks noChangeArrowheads="1"/>
          </p:cNvSpPr>
          <p:nvPr/>
        </p:nvSpPr>
        <p:spPr bwMode="auto">
          <a:xfrm>
            <a:off x="1890713" y="4368810"/>
            <a:ext cx="2252662" cy="1504950"/>
          </a:xfrm>
          <a:custGeom>
            <a:avLst/>
            <a:gdLst>
              <a:gd name="T0" fmla="*/ 0 w 1594022"/>
              <a:gd name="T1" fmla="*/ 0 h 580768"/>
              <a:gd name="T2" fmla="*/ 366661 w 1594022"/>
              <a:gd name="T3" fmla="*/ 1088697 h 580768"/>
              <a:gd name="T4" fmla="*/ 1274582 w 1594022"/>
              <a:gd name="T5" fmla="*/ 1440926 h 580768"/>
              <a:gd name="T6" fmla="*/ 2252345 w 1594022"/>
              <a:gd name="T7" fmla="*/ 1472947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sp>
        <p:nvSpPr>
          <p:cNvPr id="82" name="TextBox 81"/>
          <p:cNvSpPr txBox="1">
            <a:spLocks noChangeArrowheads="1"/>
          </p:cNvSpPr>
          <p:nvPr/>
        </p:nvSpPr>
        <p:spPr bwMode="auto">
          <a:xfrm>
            <a:off x="1470512" y="6091803"/>
            <a:ext cx="16309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Output </a:t>
            </a:r>
            <a:r>
              <a:rPr lang="fr-FR" dirty="0" err="1"/>
              <a:t>spike</a:t>
            </a:r>
            <a:r>
              <a:rPr lang="fr-FR" dirty="0"/>
              <a:t> if</a:t>
            </a:r>
          </a:p>
        </p:txBody>
      </p:sp>
      <p:graphicFrame>
        <p:nvGraphicFramePr>
          <p:cNvPr id="2052" name="Object 4"/>
          <p:cNvGraphicFramePr>
            <a:graphicFrameLocks noChangeAspect="1"/>
          </p:cNvGraphicFramePr>
          <p:nvPr>
            <p:extLst>
              <p:ext uri="{D42A27DB-BD31-4B8C-83A1-F6EECF244321}">
                <p14:modId xmlns:p14="http://schemas.microsoft.com/office/powerpoint/2010/main" val="2183780232"/>
              </p:ext>
            </p:extLst>
          </p:nvPr>
        </p:nvGraphicFramePr>
        <p:xfrm>
          <a:off x="3576638" y="6073785"/>
          <a:ext cx="1968500" cy="425450"/>
        </p:xfrm>
        <a:graphic>
          <a:graphicData uri="http://schemas.openxmlformats.org/presentationml/2006/ole">
            <mc:AlternateContent xmlns:mc="http://schemas.openxmlformats.org/markup-compatibility/2006">
              <mc:Choice xmlns:v="urn:schemas-microsoft-com:vml" Requires="v">
                <p:oleObj spid="_x0000_s8398" name="Equation" r:id="rId8" imgW="1117600" imgH="241300" progId="Equation.3">
                  <p:embed/>
                </p:oleObj>
              </mc:Choice>
              <mc:Fallback>
                <p:oleObj name="Equation" r:id="rId8" imgW="1117600" imgH="241300" progId="Equation.3">
                  <p:embed/>
                  <p:pic>
                    <p:nvPicPr>
                      <p:cNvPr id="0" name=""/>
                      <p:cNvPicPr>
                        <a:picLocks noChangeAspect="1" noChangeArrowheads="1"/>
                      </p:cNvPicPr>
                      <p:nvPr/>
                    </p:nvPicPr>
                    <p:blipFill>
                      <a:blip r:embed="rId9"/>
                      <a:srcRect/>
                      <a:stretch>
                        <a:fillRect/>
                      </a:stretch>
                    </p:blipFill>
                    <p:spPr bwMode="auto">
                      <a:xfrm>
                        <a:off x="3576638" y="6073785"/>
                        <a:ext cx="1968500" cy="425450"/>
                      </a:xfrm>
                      <a:prstGeom prst="rect">
                        <a:avLst/>
                      </a:prstGeom>
                      <a:noFill/>
                    </p:spPr>
                  </p:pic>
                </p:oleObj>
              </mc:Fallback>
            </mc:AlternateContent>
          </a:graphicData>
        </a:graphic>
      </p:graphicFrame>
      <p:grpSp>
        <p:nvGrpSpPr>
          <p:cNvPr id="78" name="Group 77"/>
          <p:cNvGrpSpPr/>
          <p:nvPr/>
        </p:nvGrpSpPr>
        <p:grpSpPr>
          <a:xfrm>
            <a:off x="853455" y="2409945"/>
            <a:ext cx="1906587" cy="357187"/>
            <a:chOff x="642936" y="1571632"/>
            <a:chExt cx="1906587" cy="357187"/>
          </a:xfrm>
        </p:grpSpPr>
        <p:cxnSp>
          <p:nvCxnSpPr>
            <p:cNvPr id="79" name="Connecteur droit 5"/>
            <p:cNvCxnSpPr/>
            <p:nvPr/>
          </p:nvCxnSpPr>
          <p:spPr bwMode="auto">
            <a:xfrm rot="5400000">
              <a:off x="468311" y="1747844"/>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0" name="Connecteur droit 6"/>
            <p:cNvCxnSpPr/>
            <p:nvPr/>
          </p:nvCxnSpPr>
          <p:spPr bwMode="auto">
            <a:xfrm rot="5400000">
              <a:off x="1074736"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3" name="Connecteur droit 10"/>
            <p:cNvCxnSpPr/>
            <p:nvPr/>
          </p:nvCxnSpPr>
          <p:spPr bwMode="auto">
            <a:xfrm rot="5400000">
              <a:off x="2368548"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grpSp>
      <p:sp>
        <p:nvSpPr>
          <p:cNvPr id="2" name="Rectangle 1"/>
          <p:cNvSpPr/>
          <p:nvPr/>
        </p:nvSpPr>
        <p:spPr>
          <a:xfrm>
            <a:off x="5715000" y="2459991"/>
            <a:ext cx="1282247" cy="369332"/>
          </a:xfrm>
          <a:prstGeom prst="rect">
            <a:avLst/>
          </a:prstGeom>
        </p:spPr>
        <p:txBody>
          <a:bodyPr wrap="none">
            <a:spAutoFit/>
          </a:bodyPr>
          <a:lstStyle/>
          <a:p>
            <a:r>
              <a:rPr lang="fr-FR" dirty="0"/>
              <a:t>Input </a:t>
            </a:r>
            <a:r>
              <a:rPr lang="fr-FR" dirty="0" err="1"/>
              <a:t>spike</a:t>
            </a:r>
            <a:r>
              <a:rPr lang="fr-FR" dirty="0"/>
              <a: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1381453"/>
              </p:ext>
            </p:extLst>
          </p:nvPr>
        </p:nvGraphicFramePr>
        <p:xfrm>
          <a:off x="7024236" y="2884191"/>
          <a:ext cx="1623488" cy="549890"/>
        </p:xfrm>
        <a:graphic>
          <a:graphicData uri="http://schemas.openxmlformats.org/presentationml/2006/ole">
            <mc:AlternateContent xmlns:mc="http://schemas.openxmlformats.org/markup-compatibility/2006">
              <mc:Choice xmlns:v="urn:schemas-microsoft-com:vml" Requires="v">
                <p:oleObj spid="_x0000_s8399" name="Equation" r:id="rId10" imgW="863600" imgH="292100" progId="Equation.3">
                  <p:embed/>
                </p:oleObj>
              </mc:Choice>
              <mc:Fallback>
                <p:oleObj name="Equation" r:id="rId10" imgW="863600" imgH="292100" progId="Equation.3">
                  <p:embed/>
                  <p:pic>
                    <p:nvPicPr>
                      <p:cNvPr id="0" name=""/>
                      <p:cNvPicPr/>
                      <p:nvPr/>
                    </p:nvPicPr>
                    <p:blipFill>
                      <a:blip r:embed="rId11"/>
                      <a:stretch>
                        <a:fillRect/>
                      </a:stretch>
                    </p:blipFill>
                    <p:spPr>
                      <a:xfrm>
                        <a:off x="7024236" y="2884191"/>
                        <a:ext cx="1623488" cy="549890"/>
                      </a:xfrm>
                      <a:prstGeom prst="rect">
                        <a:avLst/>
                      </a:prstGeom>
                    </p:spPr>
                  </p:pic>
                </p:oleObj>
              </mc:Fallback>
            </mc:AlternateContent>
          </a:graphicData>
        </a:graphic>
      </p:graphicFrame>
      <p:sp>
        <p:nvSpPr>
          <p:cNvPr id="46" name="TextBox 45"/>
          <p:cNvSpPr txBox="1">
            <a:spLocks noChangeArrowheads="1"/>
          </p:cNvSpPr>
          <p:nvPr/>
        </p:nvSpPr>
        <p:spPr bwMode="auto">
          <a:xfrm>
            <a:off x="448933" y="5583247"/>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dirty="0">
                <a:latin typeface="Arial"/>
                <a:cs typeface="Arial"/>
              </a:rPr>
              <a:t>0</a:t>
            </a:r>
          </a:p>
        </p:txBody>
      </p:sp>
      <p:sp>
        <p:nvSpPr>
          <p:cNvPr id="47" name="TextBox 46"/>
          <p:cNvSpPr txBox="1">
            <a:spLocks noChangeArrowheads="1"/>
          </p:cNvSpPr>
          <p:nvPr/>
        </p:nvSpPr>
        <p:spPr bwMode="auto">
          <a:xfrm>
            <a:off x="1400150" y="4656733"/>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dirty="0">
                <a:latin typeface="Arial"/>
                <a:cs typeface="Arial"/>
              </a:rPr>
              <a:t>1</a:t>
            </a:r>
          </a:p>
        </p:txBody>
      </p:sp>
      <p:sp>
        <p:nvSpPr>
          <p:cNvPr id="49" name="TextBox 48"/>
          <p:cNvSpPr txBox="1"/>
          <p:nvPr/>
        </p:nvSpPr>
        <p:spPr>
          <a:xfrm>
            <a:off x="3566409" y="6444739"/>
            <a:ext cx="2231701" cy="401007"/>
          </a:xfrm>
          <a:prstGeom prst="rect">
            <a:avLst/>
          </a:prstGeom>
          <a:noFill/>
        </p:spPr>
        <p:txBody>
          <a:bodyPr wrap="none" rtlCol="0">
            <a:spAutoFit/>
          </a:bodyPr>
          <a:lstStyle/>
          <a:p>
            <a:pPr fontAlgn="base">
              <a:spcBef>
                <a:spcPct val="0"/>
              </a:spcBef>
              <a:spcAft>
                <a:spcPct val="0"/>
              </a:spcAft>
            </a:pPr>
            <a:r>
              <a:rPr lang="en-US" sz="2006" b="1" dirty="0">
                <a:solidFill>
                  <a:srgbClr val="FFFFFF"/>
                </a:solidFill>
                <a:latin typeface="CMU Serif" panose="02000603000000000000" pitchFamily="50" charset="0"/>
                <a:ea typeface="CMU Serif" panose="02000603000000000000" pitchFamily="50" charset="0"/>
                <a:cs typeface="CMU Serif" panose="02000603000000000000" pitchFamily="50" charset="0"/>
              </a:rPr>
              <a:t>Team Neuro.AI</a:t>
            </a:r>
          </a:p>
        </p:txBody>
      </p:sp>
      <p:sp>
        <p:nvSpPr>
          <p:cNvPr id="5" name="Rectangle 4"/>
          <p:cNvSpPr/>
          <p:nvPr/>
        </p:nvSpPr>
        <p:spPr bwMode="auto">
          <a:xfrm>
            <a:off x="-2124950" y="2210190"/>
            <a:ext cx="3773618" cy="2515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sp>
        <p:nvSpPr>
          <p:cNvPr id="60" name="TextBox 59"/>
          <p:cNvSpPr txBox="1"/>
          <p:nvPr/>
        </p:nvSpPr>
        <p:spPr>
          <a:xfrm>
            <a:off x="8750176" y="6444739"/>
            <a:ext cx="418704" cy="369332"/>
          </a:xfrm>
          <a:prstGeom prst="rect">
            <a:avLst/>
          </a:prstGeom>
          <a:noFill/>
        </p:spPr>
        <p:txBody>
          <a:bodyPr wrap="none" rtlCol="0">
            <a:spAutoFit/>
          </a:bodyPr>
          <a:lstStyle/>
          <a:p>
            <a:fld id="{24A38ED0-B3C4-4150-B143-002F44E1D026}" type="slidenum">
              <a:rPr lang="en-US" smtClean="0">
                <a:solidFill>
                  <a:schemeClr val="bg1"/>
                </a:solidFill>
                <a:latin typeface="Calibri" panose="020F0502020204030204" pitchFamily="34" charset="0"/>
                <a:cs typeface="Calibri" panose="020F0502020204030204" pitchFamily="34" charset="0"/>
              </a:rPr>
              <a:t>11</a:t>
            </a:fld>
            <a:endParaRPr lang="en-US" dirty="0">
              <a:solidFill>
                <a:schemeClr val="bg1"/>
              </a:solidFill>
              <a:latin typeface="Calibri" panose="020F0502020204030204" pitchFamily="34" charset="0"/>
              <a:cs typeface="Calibri" panose="020F0502020204030204" pitchFamily="34" charset="0"/>
            </a:endParaRPr>
          </a:p>
        </p:txBody>
      </p:sp>
      <p:sp>
        <p:nvSpPr>
          <p:cNvPr id="64" name="Title 1"/>
          <p:cNvSpPr txBox="1">
            <a:spLocks/>
          </p:cNvSpPr>
          <p:nvPr/>
        </p:nvSpPr>
        <p:spPr>
          <a:xfrm>
            <a:off x="302398" y="275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2">
                    <a:lumMod val="60000"/>
                    <a:lumOff val="40000"/>
                  </a:schemeClr>
                </a:solidFill>
                <a:latin typeface="+mj-lt"/>
                <a:ea typeface="+mj-ea"/>
                <a:cs typeface="+mj-cs"/>
              </a:defRPr>
            </a:lvl1pPr>
          </a:lstStyle>
          <a:p>
            <a:r>
              <a:rPr lang="fr-FR"/>
              <a:t>Neurons as coincidence detectors</a:t>
            </a:r>
            <a:endParaRPr lang="fr-FR" dirty="0"/>
          </a:p>
        </p:txBody>
      </p:sp>
    </p:spTree>
    <p:extLst>
      <p:ext uri="{BB962C8B-B14F-4D97-AF65-F5344CB8AC3E}">
        <p14:creationId xmlns:p14="http://schemas.microsoft.com/office/powerpoint/2010/main" val="1931465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9" grpId="0" animBg="1"/>
      <p:bldP spid="63" grpId="0"/>
      <p:bldP spid="63" grpId="1"/>
      <p:bldP spid="68" grpId="0" animBg="1"/>
      <p:bldP spid="70" grpId="0" animBg="1"/>
      <p:bldP spid="72" grpId="0" animBg="1"/>
      <p:bldP spid="73" grpId="0" animBg="1"/>
      <p:bldP spid="75" grpId="0"/>
      <p:bldP spid="75" grpId="1"/>
      <p:bldP spid="76" grpId="0"/>
      <p:bldP spid="77" grpId="0"/>
      <p:bldP spid="56" grpId="0" animBg="1"/>
      <p:bldP spid="82"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286250" y="1728884"/>
            <a:ext cx="642938" cy="642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graphicFrame>
        <p:nvGraphicFramePr>
          <p:cNvPr id="32770" name="Object 2"/>
          <p:cNvGraphicFramePr>
            <a:graphicFrameLocks noChangeAspect="1"/>
          </p:cNvGraphicFramePr>
          <p:nvPr/>
        </p:nvGraphicFramePr>
        <p:xfrm>
          <a:off x="5715000" y="1587510"/>
          <a:ext cx="1308100" cy="752475"/>
        </p:xfrm>
        <a:graphic>
          <a:graphicData uri="http://schemas.openxmlformats.org/presentationml/2006/ole">
            <mc:AlternateContent xmlns:mc="http://schemas.openxmlformats.org/markup-compatibility/2006">
              <mc:Choice xmlns:v="urn:schemas-microsoft-com:vml" Requires="v">
                <p:oleObj spid="_x0000_s22533" name="Equation" r:id="rId4" imgW="685800" imgH="393700" progId="Equation.3">
                  <p:embed/>
                </p:oleObj>
              </mc:Choice>
              <mc:Fallback>
                <p:oleObj name="Equation" r:id="rId4" imgW="685800" imgH="393700" progId="Equation.3">
                  <p:embed/>
                  <p:pic>
                    <p:nvPicPr>
                      <p:cNvPr id="32770" name="Object 2"/>
                      <p:cNvPicPr>
                        <a:picLocks noChangeAspect="1" noChangeArrowheads="1"/>
                      </p:cNvPicPr>
                      <p:nvPr/>
                    </p:nvPicPr>
                    <p:blipFill>
                      <a:blip r:embed="rId5"/>
                      <a:srcRect/>
                      <a:stretch>
                        <a:fillRect/>
                      </a:stretch>
                    </p:blipFill>
                    <p:spPr bwMode="auto">
                      <a:xfrm>
                        <a:off x="5715000" y="1587510"/>
                        <a:ext cx="1308100" cy="752475"/>
                      </a:xfrm>
                      <a:prstGeom prst="rect">
                        <a:avLst/>
                      </a:prstGeom>
                      <a:noFill/>
                    </p:spPr>
                  </p:pic>
                </p:oleObj>
              </mc:Fallback>
            </mc:AlternateContent>
          </a:graphicData>
        </a:graphic>
      </p:graphicFrame>
      <p:grpSp>
        <p:nvGrpSpPr>
          <p:cNvPr id="13" name="Group 12"/>
          <p:cNvGrpSpPr/>
          <p:nvPr/>
        </p:nvGrpSpPr>
        <p:grpSpPr>
          <a:xfrm>
            <a:off x="642936" y="1444642"/>
            <a:ext cx="1906587" cy="357187"/>
            <a:chOff x="642936" y="1571632"/>
            <a:chExt cx="1906587" cy="357187"/>
          </a:xfrm>
        </p:grpSpPr>
        <p:cxnSp>
          <p:nvCxnSpPr>
            <p:cNvPr id="7" name="Connecteur droit 5"/>
            <p:cNvCxnSpPr/>
            <p:nvPr/>
          </p:nvCxnSpPr>
          <p:spPr bwMode="auto">
            <a:xfrm rot="5400000">
              <a:off x="468311" y="1747844"/>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 name="Connecteur droit 6"/>
            <p:cNvCxnSpPr/>
            <p:nvPr/>
          </p:nvCxnSpPr>
          <p:spPr bwMode="auto">
            <a:xfrm rot="5400000">
              <a:off x="1074736"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12" name="Connecteur droit 10"/>
            <p:cNvCxnSpPr/>
            <p:nvPr/>
          </p:nvCxnSpPr>
          <p:spPr bwMode="auto">
            <a:xfrm rot="5400000">
              <a:off x="2368548"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grpSp>
      <p:cxnSp>
        <p:nvCxnSpPr>
          <p:cNvPr id="28" name="Straight Arrow Connector 27"/>
          <p:cNvCxnSpPr>
            <a:cxnSpLocks noChangeShapeType="1"/>
          </p:cNvCxnSpPr>
          <p:nvPr/>
        </p:nvCxnSpPr>
        <p:spPr bwMode="auto">
          <a:xfrm>
            <a:off x="2786063" y="1587510"/>
            <a:ext cx="1500187" cy="357188"/>
          </a:xfrm>
          <a:prstGeom prst="straightConnector1">
            <a:avLst/>
          </a:prstGeom>
          <a:noFill/>
          <a:ln w="19050">
            <a:solidFill>
              <a:schemeClr val="tx1"/>
            </a:solidFill>
            <a:round/>
            <a:headEnd/>
            <a:tailEnd type="arrow" w="med" len="me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cxnSp>
        <p:nvCxnSpPr>
          <p:cNvPr id="29" name="Straight Arrow Connector 28"/>
          <p:cNvCxnSpPr>
            <a:cxnSpLocks noChangeShapeType="1"/>
            <a:endCxn id="4" idx="2"/>
          </p:cNvCxnSpPr>
          <p:nvPr/>
        </p:nvCxnSpPr>
        <p:spPr bwMode="auto">
          <a:xfrm flipV="1">
            <a:off x="2857500" y="2050353"/>
            <a:ext cx="1428750" cy="392907"/>
          </a:xfrm>
          <a:prstGeom prst="straightConnector1">
            <a:avLst/>
          </a:prstGeom>
          <a:noFill/>
          <a:ln w="19050">
            <a:solidFill>
              <a:schemeClr val="tx1"/>
            </a:solidFill>
            <a:round/>
            <a:headEnd/>
            <a:tailEnd type="arrow" w="med" len="me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cxnSp>
        <p:nvCxnSpPr>
          <p:cNvPr id="32" name="Straight Connector 31"/>
          <p:cNvCxnSpPr/>
          <p:nvPr/>
        </p:nvCxnSpPr>
        <p:spPr>
          <a:xfrm rot="5400000">
            <a:off x="0" y="2516198"/>
            <a:ext cx="128587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781" name="TextBox 33"/>
          <p:cNvSpPr txBox="1">
            <a:spLocks noChangeArrowheads="1"/>
          </p:cNvSpPr>
          <p:nvPr/>
        </p:nvSpPr>
        <p:spPr bwMode="auto">
          <a:xfrm>
            <a:off x="610630" y="2688441"/>
            <a:ext cx="3127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d</a:t>
            </a:r>
          </a:p>
        </p:txBody>
      </p:sp>
      <p:cxnSp>
        <p:nvCxnSpPr>
          <p:cNvPr id="36" name="Straight Arrow Connector 35"/>
          <p:cNvCxnSpPr/>
          <p:nvPr/>
        </p:nvCxnSpPr>
        <p:spPr>
          <a:xfrm>
            <a:off x="641367" y="2588539"/>
            <a:ext cx="212088" cy="0"/>
          </a:xfrm>
          <a:prstGeom prst="straightConnector1">
            <a:avLst/>
          </a:prstGeom>
          <a:ln>
            <a:headEnd type="arrow" w="sm" len="sm"/>
            <a:tailEnd type="arrow" w="sm" len="sm"/>
          </a:ln>
        </p:spPr>
        <p:style>
          <a:lnRef idx="1">
            <a:schemeClr val="dk1"/>
          </a:lnRef>
          <a:fillRef idx="0">
            <a:schemeClr val="dk1"/>
          </a:fillRef>
          <a:effectRef idx="0">
            <a:schemeClr val="dk1"/>
          </a:effectRef>
          <a:fontRef idx="minor">
            <a:schemeClr val="tx1"/>
          </a:fontRef>
        </p:style>
      </p:cxnSp>
      <p:sp>
        <p:nvSpPr>
          <p:cNvPr id="32783" name="TextBox 37"/>
          <p:cNvSpPr txBox="1">
            <a:spLocks noChangeArrowheads="1"/>
          </p:cNvSpPr>
          <p:nvPr/>
        </p:nvSpPr>
        <p:spPr bwMode="auto">
          <a:xfrm>
            <a:off x="747713" y="3012700"/>
            <a:ext cx="170761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Same</a:t>
            </a:r>
            <a:r>
              <a:rPr lang="fr-FR" dirty="0"/>
              <a:t> </a:t>
            </a:r>
            <a:r>
              <a:rPr lang="fr-FR" dirty="0" err="1"/>
              <a:t>spike</a:t>
            </a:r>
            <a:r>
              <a:rPr lang="fr-FR" dirty="0"/>
              <a:t> train</a:t>
            </a:r>
          </a:p>
          <a:p>
            <a:r>
              <a:rPr lang="fr-FR" dirty="0"/>
              <a:t>Time </a:t>
            </a:r>
            <a:r>
              <a:rPr lang="fr-FR" dirty="0" err="1"/>
              <a:t>lag</a:t>
            </a:r>
            <a:r>
              <a:rPr lang="fr-FR" dirty="0"/>
              <a:t> d</a:t>
            </a:r>
          </a:p>
        </p:txBody>
      </p:sp>
      <p:graphicFrame>
        <p:nvGraphicFramePr>
          <p:cNvPr id="32771" name="Object 3"/>
          <p:cNvGraphicFramePr>
            <a:graphicFrameLocks noChangeAspect="1"/>
          </p:cNvGraphicFramePr>
          <p:nvPr/>
        </p:nvGraphicFramePr>
        <p:xfrm>
          <a:off x="7056018" y="2500454"/>
          <a:ext cx="1211263" cy="315912"/>
        </p:xfrm>
        <a:graphic>
          <a:graphicData uri="http://schemas.openxmlformats.org/presentationml/2006/ole">
            <mc:AlternateContent xmlns:mc="http://schemas.openxmlformats.org/markup-compatibility/2006">
              <mc:Choice xmlns:v="urn:schemas-microsoft-com:vml" Requires="v">
                <p:oleObj spid="_x0000_s22534" name="Equation" r:id="rId6" imgW="635000" imgH="165100" progId="Equation.3">
                  <p:embed/>
                </p:oleObj>
              </mc:Choice>
              <mc:Fallback>
                <p:oleObj name="Equation" r:id="rId6" imgW="635000" imgH="165100" progId="Equation.3">
                  <p:embed/>
                  <p:pic>
                    <p:nvPicPr>
                      <p:cNvPr id="32771" name="Object 3"/>
                      <p:cNvPicPr>
                        <a:picLocks noChangeAspect="1" noChangeArrowheads="1"/>
                      </p:cNvPicPr>
                      <p:nvPr/>
                    </p:nvPicPr>
                    <p:blipFill>
                      <a:blip r:embed="rId7"/>
                      <a:srcRect/>
                      <a:stretch>
                        <a:fillRect/>
                      </a:stretch>
                    </p:blipFill>
                    <p:spPr bwMode="auto">
                      <a:xfrm>
                        <a:off x="7056018" y="2500454"/>
                        <a:ext cx="1211263" cy="315912"/>
                      </a:xfrm>
                      <a:prstGeom prst="rect">
                        <a:avLst/>
                      </a:prstGeom>
                      <a:noFill/>
                    </p:spPr>
                  </p:pic>
                </p:oleObj>
              </mc:Fallback>
            </mc:AlternateContent>
          </a:graphicData>
        </a:graphic>
      </p:graphicFrame>
      <p:sp>
        <p:nvSpPr>
          <p:cNvPr id="32784" name="TextBox 39"/>
          <p:cNvSpPr txBox="1">
            <a:spLocks noChangeArrowheads="1"/>
          </p:cNvSpPr>
          <p:nvPr/>
        </p:nvSpPr>
        <p:spPr bwMode="auto">
          <a:xfrm>
            <a:off x="5715000" y="2974470"/>
            <a:ext cx="128844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latin typeface="+mn-lt"/>
              </a:rPr>
              <a:t>Threshold</a:t>
            </a:r>
            <a:r>
              <a:rPr lang="fr-FR" dirty="0">
                <a:latin typeface="+mn-lt"/>
              </a:rPr>
              <a:t> = </a:t>
            </a:r>
            <a:endParaRPr lang="fr-FR" baseline="-25000" dirty="0">
              <a:latin typeface="+mn-lt"/>
            </a:endParaRPr>
          </a:p>
        </p:txBody>
      </p:sp>
      <p:cxnSp>
        <p:nvCxnSpPr>
          <p:cNvPr id="53" name="Straight Connector 52"/>
          <p:cNvCxnSpPr>
            <a:cxnSpLocks noChangeShapeType="1"/>
          </p:cNvCxnSpPr>
          <p:nvPr/>
        </p:nvCxnSpPr>
        <p:spPr bwMode="auto">
          <a:xfrm flipV="1">
            <a:off x="747713" y="5764223"/>
            <a:ext cx="954087" cy="12700"/>
          </a:xfrm>
          <a:prstGeom prst="line">
            <a:avLst/>
          </a:prstGeom>
          <a:noFill/>
          <a:ln w="19050">
            <a:solidFill>
              <a:schemeClr val="tx1"/>
            </a:solidFill>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54" name="Freeform 53"/>
          <p:cNvSpPr>
            <a:spLocks noChangeArrowheads="1"/>
          </p:cNvSpPr>
          <p:nvPr/>
        </p:nvSpPr>
        <p:spPr bwMode="auto">
          <a:xfrm>
            <a:off x="1676400" y="4826010"/>
            <a:ext cx="3109913" cy="950913"/>
          </a:xfrm>
          <a:custGeom>
            <a:avLst/>
            <a:gdLst>
              <a:gd name="T0" fmla="*/ 0 w 1594022"/>
              <a:gd name="T1" fmla="*/ 0 h 580768"/>
              <a:gd name="T2" fmla="*/ 506214 w 1594022"/>
              <a:gd name="T3" fmla="*/ 688317 h 580768"/>
              <a:gd name="T4" fmla="*/ 1759696 w 1594022"/>
              <a:gd name="T5" fmla="*/ 911009 h 580768"/>
              <a:gd name="T6" fmla="*/ 3109601 w 1594022"/>
              <a:gd name="T7" fmla="*/ 931254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55" name="Straight Connector 54"/>
          <p:cNvCxnSpPr>
            <a:cxnSpLocks noChangeShapeType="1"/>
            <a:stCxn id="54" idx="0"/>
          </p:cNvCxnSpPr>
          <p:nvPr/>
        </p:nvCxnSpPr>
        <p:spPr bwMode="auto">
          <a:xfrm>
            <a:off x="1676400" y="4826010"/>
            <a:ext cx="25400"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cxnSp>
        <p:nvCxnSpPr>
          <p:cNvPr id="57" name="Straight Connector 56"/>
          <p:cNvCxnSpPr>
            <a:cxnSpLocks noChangeShapeType="1"/>
            <a:stCxn id="56" idx="0"/>
          </p:cNvCxnSpPr>
          <p:nvPr/>
        </p:nvCxnSpPr>
        <p:spPr bwMode="auto">
          <a:xfrm>
            <a:off x="1890713" y="4368810"/>
            <a:ext cx="23812"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58" name="Rectangle 57"/>
          <p:cNvSpPr/>
          <p:nvPr/>
        </p:nvSpPr>
        <p:spPr>
          <a:xfrm>
            <a:off x="2147888" y="5172621"/>
            <a:ext cx="2714625" cy="8477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sp>
        <p:nvSpPr>
          <p:cNvPr id="59" name="Rectangle 58"/>
          <p:cNvSpPr/>
          <p:nvPr/>
        </p:nvSpPr>
        <p:spPr>
          <a:xfrm>
            <a:off x="1890713" y="5283210"/>
            <a:ext cx="30480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cxnSp>
        <p:nvCxnSpPr>
          <p:cNvPr id="61" name="Straight Connector 60"/>
          <p:cNvCxnSpPr>
            <a:cxnSpLocks noChangeShapeType="1"/>
          </p:cNvCxnSpPr>
          <p:nvPr/>
        </p:nvCxnSpPr>
        <p:spPr bwMode="auto">
          <a:xfrm>
            <a:off x="1071563" y="4159260"/>
            <a:ext cx="2743200" cy="1588"/>
          </a:xfrm>
          <a:prstGeom prst="line">
            <a:avLst/>
          </a:prstGeom>
          <a:noFill/>
          <a:ln w="19050">
            <a:solidFill>
              <a:schemeClr val="tx1"/>
            </a:solidFill>
            <a:prstDash val="sysDash"/>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63" name="TextBox 62"/>
          <p:cNvSpPr txBox="1">
            <a:spLocks noChangeArrowheads="1"/>
          </p:cNvSpPr>
          <p:nvPr/>
        </p:nvSpPr>
        <p:spPr bwMode="auto">
          <a:xfrm>
            <a:off x="357188" y="3944948"/>
            <a:ext cx="55841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Thr</a:t>
            </a:r>
            <a:r>
              <a:rPr lang="fr-FR" dirty="0"/>
              <a:t>.</a:t>
            </a:r>
            <a:endParaRPr lang="fr-FR" baseline="-25000" dirty="0"/>
          </a:p>
        </p:txBody>
      </p:sp>
      <p:cxnSp>
        <p:nvCxnSpPr>
          <p:cNvPr id="67" name="Straight Connector 66"/>
          <p:cNvCxnSpPr>
            <a:cxnSpLocks noChangeShapeType="1"/>
          </p:cNvCxnSpPr>
          <p:nvPr/>
        </p:nvCxnSpPr>
        <p:spPr bwMode="auto">
          <a:xfrm flipV="1">
            <a:off x="5029200" y="5773748"/>
            <a:ext cx="952500" cy="14287"/>
          </a:xfrm>
          <a:prstGeom prst="line">
            <a:avLst/>
          </a:prstGeom>
          <a:noFill/>
          <a:ln w="19050">
            <a:solidFill>
              <a:schemeClr val="tx1"/>
            </a:solidFill>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68" name="Freeform 67"/>
          <p:cNvSpPr>
            <a:spLocks noChangeArrowheads="1"/>
          </p:cNvSpPr>
          <p:nvPr/>
        </p:nvSpPr>
        <p:spPr bwMode="auto">
          <a:xfrm>
            <a:off x="5957889" y="4835535"/>
            <a:ext cx="2441490" cy="952500"/>
          </a:xfrm>
          <a:custGeom>
            <a:avLst/>
            <a:gdLst>
              <a:gd name="T0" fmla="*/ 0 w 1594022"/>
              <a:gd name="T1" fmla="*/ 0 h 580768"/>
              <a:gd name="T2" fmla="*/ 506214 w 1594022"/>
              <a:gd name="T3" fmla="*/ 688317 h 580768"/>
              <a:gd name="T4" fmla="*/ 1759696 w 1594022"/>
              <a:gd name="T5" fmla="*/ 911009 h 580768"/>
              <a:gd name="T6" fmla="*/ 3109601 w 1594022"/>
              <a:gd name="T7" fmla="*/ 931254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69" name="Straight Connector 68"/>
          <p:cNvCxnSpPr>
            <a:cxnSpLocks noChangeShapeType="1"/>
            <a:stCxn id="68" idx="0"/>
          </p:cNvCxnSpPr>
          <p:nvPr/>
        </p:nvCxnSpPr>
        <p:spPr bwMode="auto">
          <a:xfrm>
            <a:off x="5957889" y="4835535"/>
            <a:ext cx="23811" cy="935038"/>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70" name="Freeform 69"/>
          <p:cNvSpPr>
            <a:spLocks noChangeArrowheads="1"/>
          </p:cNvSpPr>
          <p:nvPr/>
        </p:nvSpPr>
        <p:spPr bwMode="auto">
          <a:xfrm>
            <a:off x="6041940" y="4087823"/>
            <a:ext cx="2357438" cy="1214437"/>
          </a:xfrm>
          <a:custGeom>
            <a:avLst/>
            <a:gdLst>
              <a:gd name="T0" fmla="*/ 0 w 1594022"/>
              <a:gd name="T1" fmla="*/ 0 h 580768"/>
              <a:gd name="T2" fmla="*/ 383772 w 1594022"/>
              <a:gd name="T3" fmla="*/ 878533 h 580768"/>
              <a:gd name="T4" fmla="*/ 1334062 w 1594022"/>
              <a:gd name="T5" fmla="*/ 1162766 h 580768"/>
              <a:gd name="T6" fmla="*/ 2357454 w 1594022"/>
              <a:gd name="T7" fmla="*/ 1188606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cxnSp>
        <p:nvCxnSpPr>
          <p:cNvPr id="71" name="Straight Connector 70"/>
          <p:cNvCxnSpPr>
            <a:cxnSpLocks noChangeShapeType="1"/>
            <a:stCxn id="70" idx="0"/>
          </p:cNvCxnSpPr>
          <p:nvPr/>
        </p:nvCxnSpPr>
        <p:spPr bwMode="auto">
          <a:xfrm>
            <a:off x="6041940" y="4087823"/>
            <a:ext cx="25780" cy="1012269"/>
          </a:xfrm>
          <a:prstGeom prst="line">
            <a:avLst/>
          </a:prstGeom>
          <a:noFill/>
          <a:ln w="19050">
            <a:solidFill>
              <a:schemeClr val="tx1"/>
            </a:solidFill>
            <a:prstDash val="sysDot"/>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72" name="Rectangle 71"/>
          <p:cNvSpPr/>
          <p:nvPr/>
        </p:nvSpPr>
        <p:spPr>
          <a:xfrm>
            <a:off x="6089820" y="5100091"/>
            <a:ext cx="2370909" cy="74668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sp>
        <p:nvSpPr>
          <p:cNvPr id="73" name="Rectangle 72"/>
          <p:cNvSpPr/>
          <p:nvPr/>
        </p:nvSpPr>
        <p:spPr>
          <a:xfrm>
            <a:off x="6172200" y="5292735"/>
            <a:ext cx="30480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fr-FR"/>
          </a:p>
        </p:txBody>
      </p:sp>
      <p:cxnSp>
        <p:nvCxnSpPr>
          <p:cNvPr id="74" name="Straight Connector 73"/>
          <p:cNvCxnSpPr>
            <a:cxnSpLocks noChangeShapeType="1"/>
          </p:cNvCxnSpPr>
          <p:nvPr/>
        </p:nvCxnSpPr>
        <p:spPr bwMode="auto">
          <a:xfrm>
            <a:off x="5353050" y="4168785"/>
            <a:ext cx="2743200" cy="1588"/>
          </a:xfrm>
          <a:prstGeom prst="line">
            <a:avLst/>
          </a:prstGeom>
          <a:noFill/>
          <a:ln w="19050">
            <a:solidFill>
              <a:schemeClr val="tx1"/>
            </a:solidFill>
            <a:prstDash val="sysDash"/>
            <a:round/>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noFill/>
              </a14:hiddenFill>
            </a:ext>
          </a:extLst>
        </p:spPr>
      </p:cxnSp>
      <p:sp>
        <p:nvSpPr>
          <p:cNvPr id="75" name="TextBox 74"/>
          <p:cNvSpPr txBox="1">
            <a:spLocks noChangeArrowheads="1"/>
          </p:cNvSpPr>
          <p:nvPr/>
        </p:nvSpPr>
        <p:spPr bwMode="auto">
          <a:xfrm>
            <a:off x="4638675" y="3954473"/>
            <a:ext cx="55841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Thr</a:t>
            </a:r>
            <a:r>
              <a:rPr lang="fr-FR" dirty="0"/>
              <a:t>.</a:t>
            </a:r>
            <a:endParaRPr lang="fr-FR" baseline="-25000" dirty="0"/>
          </a:p>
        </p:txBody>
      </p:sp>
      <p:sp>
        <p:nvSpPr>
          <p:cNvPr id="76" name="TextBox 75"/>
          <p:cNvSpPr txBox="1">
            <a:spLocks noChangeArrowheads="1"/>
          </p:cNvSpPr>
          <p:nvPr/>
        </p:nvSpPr>
        <p:spPr bwMode="auto">
          <a:xfrm>
            <a:off x="2286000" y="4730760"/>
            <a:ext cx="16521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no output </a:t>
            </a:r>
            <a:r>
              <a:rPr lang="fr-FR" dirty="0" err="1"/>
              <a:t>spike</a:t>
            </a:r>
            <a:endParaRPr lang="fr-FR" dirty="0"/>
          </a:p>
        </p:txBody>
      </p:sp>
      <p:sp>
        <p:nvSpPr>
          <p:cNvPr id="77" name="TextBox 76"/>
          <p:cNvSpPr txBox="1">
            <a:spLocks noChangeArrowheads="1"/>
          </p:cNvSpPr>
          <p:nvPr/>
        </p:nvSpPr>
        <p:spPr bwMode="auto">
          <a:xfrm>
            <a:off x="6643688" y="4516448"/>
            <a:ext cx="134525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output </a:t>
            </a:r>
            <a:r>
              <a:rPr lang="fr-FR" dirty="0" err="1"/>
              <a:t>spike</a:t>
            </a:r>
            <a:endParaRPr lang="fr-FR" dirty="0"/>
          </a:p>
        </p:txBody>
      </p:sp>
      <p:sp>
        <p:nvSpPr>
          <p:cNvPr id="56" name="Freeform 55"/>
          <p:cNvSpPr>
            <a:spLocks noChangeArrowheads="1"/>
          </p:cNvSpPr>
          <p:nvPr/>
        </p:nvSpPr>
        <p:spPr bwMode="auto">
          <a:xfrm>
            <a:off x="1890713" y="4368810"/>
            <a:ext cx="2252662" cy="1504950"/>
          </a:xfrm>
          <a:custGeom>
            <a:avLst/>
            <a:gdLst>
              <a:gd name="T0" fmla="*/ 0 w 1594022"/>
              <a:gd name="T1" fmla="*/ 0 h 580768"/>
              <a:gd name="T2" fmla="*/ 366661 w 1594022"/>
              <a:gd name="T3" fmla="*/ 1088697 h 580768"/>
              <a:gd name="T4" fmla="*/ 1274582 w 1594022"/>
              <a:gd name="T5" fmla="*/ 1440926 h 580768"/>
              <a:gd name="T6" fmla="*/ 2252345 w 1594022"/>
              <a:gd name="T7" fmla="*/ 1472947 h 580768"/>
              <a:gd name="T8" fmla="*/ 0 60000 65536"/>
              <a:gd name="T9" fmla="*/ 0 60000 65536"/>
              <a:gd name="T10" fmla="*/ 0 60000 65536"/>
              <a:gd name="T11" fmla="*/ 0 60000 65536"/>
              <a:gd name="T12" fmla="*/ 0 w 1594022"/>
              <a:gd name="T13" fmla="*/ 0 h 580768"/>
              <a:gd name="T14" fmla="*/ 1594022 w 1594022"/>
              <a:gd name="T15" fmla="*/ 580768 h 580768"/>
            </a:gdLst>
            <a:ahLst/>
            <a:cxnLst>
              <a:cxn ang="T8">
                <a:pos x="T0" y="T1"/>
              </a:cxn>
              <a:cxn ang="T9">
                <a:pos x="T2" y="T3"/>
              </a:cxn>
              <a:cxn ang="T10">
                <a:pos x="T4" y="T5"/>
              </a:cxn>
              <a:cxn ang="T11">
                <a:pos x="T6" y="T7"/>
              </a:cxn>
            </a:cxnLst>
            <a:rect l="T12" t="T13" r="T14" b="T15"/>
            <a:pathLst>
              <a:path w="1594022" h="580768">
                <a:moveTo>
                  <a:pt x="0" y="0"/>
                </a:moveTo>
                <a:cubicBezTo>
                  <a:pt x="54576" y="163726"/>
                  <a:pt x="109152" y="327453"/>
                  <a:pt x="259492" y="420129"/>
                </a:cubicBezTo>
                <a:cubicBezTo>
                  <a:pt x="409833" y="512805"/>
                  <a:pt x="679621" y="531340"/>
                  <a:pt x="902043" y="556054"/>
                </a:cubicBezTo>
                <a:cubicBezTo>
                  <a:pt x="1124465" y="580768"/>
                  <a:pt x="1594022" y="568411"/>
                  <a:pt x="1594022" y="568411"/>
                </a:cubicBezTo>
              </a:path>
            </a:pathLst>
          </a:custGeom>
          <a:noFill/>
          <a:ln w="19050">
            <a:solidFill>
              <a:schemeClr val="tx1"/>
            </a:solidFill>
            <a:miter lim="800000"/>
            <a:headEnd/>
            <a:tailEnd/>
          </a:ln>
          <a:effectLst>
            <a:outerShdw blurRad="63500" dist="26940" dir="5400000" rotWithShape="0">
              <a:srgbClr val="000000">
                <a:alpha val="39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sp>
        <p:nvSpPr>
          <p:cNvPr id="82" name="TextBox 81"/>
          <p:cNvSpPr txBox="1">
            <a:spLocks noChangeArrowheads="1"/>
          </p:cNvSpPr>
          <p:nvPr/>
        </p:nvSpPr>
        <p:spPr bwMode="auto">
          <a:xfrm>
            <a:off x="1470512" y="6091803"/>
            <a:ext cx="1630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Output </a:t>
            </a:r>
            <a:r>
              <a:rPr lang="fr-FR" dirty="0" err="1"/>
              <a:t>spike</a:t>
            </a:r>
            <a:r>
              <a:rPr lang="fr-FR" dirty="0"/>
              <a:t> if</a:t>
            </a:r>
          </a:p>
        </p:txBody>
      </p:sp>
      <p:graphicFrame>
        <p:nvGraphicFramePr>
          <p:cNvPr id="2052" name="Object 4"/>
          <p:cNvGraphicFramePr>
            <a:graphicFrameLocks noChangeAspect="1"/>
          </p:cNvGraphicFramePr>
          <p:nvPr/>
        </p:nvGraphicFramePr>
        <p:xfrm>
          <a:off x="3576638" y="6073785"/>
          <a:ext cx="1968500" cy="425450"/>
        </p:xfrm>
        <a:graphic>
          <a:graphicData uri="http://schemas.openxmlformats.org/presentationml/2006/ole">
            <mc:AlternateContent xmlns:mc="http://schemas.openxmlformats.org/markup-compatibility/2006">
              <mc:Choice xmlns:v="urn:schemas-microsoft-com:vml" Requires="v">
                <p:oleObj spid="_x0000_s22535" name="Equation" r:id="rId8" imgW="1117600" imgH="241300" progId="Equation.3">
                  <p:embed/>
                </p:oleObj>
              </mc:Choice>
              <mc:Fallback>
                <p:oleObj name="Equation" r:id="rId8" imgW="1117600" imgH="241300" progId="Equation.3">
                  <p:embed/>
                  <p:pic>
                    <p:nvPicPr>
                      <p:cNvPr id="2052" name="Object 4"/>
                      <p:cNvPicPr>
                        <a:picLocks noChangeAspect="1" noChangeArrowheads="1"/>
                      </p:cNvPicPr>
                      <p:nvPr/>
                    </p:nvPicPr>
                    <p:blipFill>
                      <a:blip r:embed="rId9"/>
                      <a:srcRect/>
                      <a:stretch>
                        <a:fillRect/>
                      </a:stretch>
                    </p:blipFill>
                    <p:spPr bwMode="auto">
                      <a:xfrm>
                        <a:off x="3576638" y="6073785"/>
                        <a:ext cx="1968500" cy="425450"/>
                      </a:xfrm>
                      <a:prstGeom prst="rect">
                        <a:avLst/>
                      </a:prstGeom>
                      <a:noFill/>
                    </p:spPr>
                  </p:pic>
                </p:oleObj>
              </mc:Fallback>
            </mc:AlternateContent>
          </a:graphicData>
        </a:graphic>
      </p:graphicFrame>
      <p:grpSp>
        <p:nvGrpSpPr>
          <p:cNvPr id="78" name="Group 77"/>
          <p:cNvGrpSpPr/>
          <p:nvPr/>
        </p:nvGrpSpPr>
        <p:grpSpPr>
          <a:xfrm>
            <a:off x="853455" y="2409945"/>
            <a:ext cx="1906587" cy="357187"/>
            <a:chOff x="642936" y="1571632"/>
            <a:chExt cx="1906587" cy="357187"/>
          </a:xfrm>
        </p:grpSpPr>
        <p:cxnSp>
          <p:nvCxnSpPr>
            <p:cNvPr id="79" name="Connecteur droit 5"/>
            <p:cNvCxnSpPr/>
            <p:nvPr/>
          </p:nvCxnSpPr>
          <p:spPr bwMode="auto">
            <a:xfrm rot="5400000">
              <a:off x="468311" y="1747844"/>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0" name="Connecteur droit 6"/>
            <p:cNvCxnSpPr/>
            <p:nvPr/>
          </p:nvCxnSpPr>
          <p:spPr bwMode="auto">
            <a:xfrm rot="5400000">
              <a:off x="1074736"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cxnSp>
          <p:nvCxnSpPr>
            <p:cNvPr id="83" name="Connecteur droit 10"/>
            <p:cNvCxnSpPr/>
            <p:nvPr/>
          </p:nvCxnSpPr>
          <p:spPr bwMode="auto">
            <a:xfrm rot="5400000">
              <a:off x="2368548" y="1746257"/>
              <a:ext cx="355600" cy="6350"/>
            </a:xfrm>
            <a:prstGeom prst="line">
              <a:avLst/>
            </a:prstGeom>
            <a:ln w="28575" cmpd="sng"/>
          </p:spPr>
          <p:style>
            <a:lnRef idx="1">
              <a:schemeClr val="dk1"/>
            </a:lnRef>
            <a:fillRef idx="0">
              <a:schemeClr val="dk1"/>
            </a:fillRef>
            <a:effectRef idx="0">
              <a:schemeClr val="dk1"/>
            </a:effectRef>
            <a:fontRef idx="minor">
              <a:schemeClr val="tx1"/>
            </a:fontRef>
          </p:style>
        </p:cxnSp>
      </p:grpSp>
      <p:sp>
        <p:nvSpPr>
          <p:cNvPr id="2" name="Rectangle 1"/>
          <p:cNvSpPr/>
          <p:nvPr/>
        </p:nvSpPr>
        <p:spPr>
          <a:xfrm>
            <a:off x="5715000" y="2459991"/>
            <a:ext cx="1282247" cy="369332"/>
          </a:xfrm>
          <a:prstGeom prst="rect">
            <a:avLst/>
          </a:prstGeom>
        </p:spPr>
        <p:txBody>
          <a:bodyPr wrap="none">
            <a:spAutoFit/>
          </a:bodyPr>
          <a:lstStyle/>
          <a:p>
            <a:r>
              <a:rPr lang="fr-FR" dirty="0"/>
              <a:t>Input </a:t>
            </a:r>
            <a:r>
              <a:rPr lang="fr-FR" dirty="0" err="1"/>
              <a:t>spike</a:t>
            </a:r>
            <a:r>
              <a:rPr lang="fr-FR" dirty="0"/>
              <a:t>:</a:t>
            </a:r>
            <a:endParaRPr lang="en-US" dirty="0"/>
          </a:p>
        </p:txBody>
      </p:sp>
      <p:graphicFrame>
        <p:nvGraphicFramePr>
          <p:cNvPr id="3" name="Object 2"/>
          <p:cNvGraphicFramePr>
            <a:graphicFrameLocks noChangeAspect="1"/>
          </p:cNvGraphicFramePr>
          <p:nvPr/>
        </p:nvGraphicFramePr>
        <p:xfrm>
          <a:off x="7024236" y="2884191"/>
          <a:ext cx="1623488" cy="549890"/>
        </p:xfrm>
        <a:graphic>
          <a:graphicData uri="http://schemas.openxmlformats.org/presentationml/2006/ole">
            <mc:AlternateContent xmlns:mc="http://schemas.openxmlformats.org/markup-compatibility/2006">
              <mc:Choice xmlns:v="urn:schemas-microsoft-com:vml" Requires="v">
                <p:oleObj spid="_x0000_s22536" name="Equation" r:id="rId10" imgW="863600" imgH="292100" progId="Equation.3">
                  <p:embed/>
                </p:oleObj>
              </mc:Choice>
              <mc:Fallback>
                <p:oleObj name="Equation" r:id="rId10" imgW="863600" imgH="292100" progId="Equation.3">
                  <p:embed/>
                  <p:pic>
                    <p:nvPicPr>
                      <p:cNvPr id="3" name="Object 2"/>
                      <p:cNvPicPr/>
                      <p:nvPr/>
                    </p:nvPicPr>
                    <p:blipFill>
                      <a:blip r:embed="rId11"/>
                      <a:stretch>
                        <a:fillRect/>
                      </a:stretch>
                    </p:blipFill>
                    <p:spPr>
                      <a:xfrm>
                        <a:off x="7024236" y="2884191"/>
                        <a:ext cx="1623488" cy="549890"/>
                      </a:xfrm>
                      <a:prstGeom prst="rect">
                        <a:avLst/>
                      </a:prstGeom>
                    </p:spPr>
                  </p:pic>
                </p:oleObj>
              </mc:Fallback>
            </mc:AlternateContent>
          </a:graphicData>
        </a:graphic>
      </p:graphicFrame>
      <p:sp>
        <p:nvSpPr>
          <p:cNvPr id="46" name="TextBox 45"/>
          <p:cNvSpPr txBox="1">
            <a:spLocks noChangeArrowheads="1"/>
          </p:cNvSpPr>
          <p:nvPr/>
        </p:nvSpPr>
        <p:spPr bwMode="auto">
          <a:xfrm>
            <a:off x="448933" y="5583247"/>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dirty="0">
                <a:latin typeface="Arial"/>
                <a:cs typeface="Arial"/>
              </a:rPr>
              <a:t>0</a:t>
            </a:r>
          </a:p>
        </p:txBody>
      </p:sp>
      <p:sp>
        <p:nvSpPr>
          <p:cNvPr id="47" name="TextBox 46"/>
          <p:cNvSpPr txBox="1">
            <a:spLocks noChangeArrowheads="1"/>
          </p:cNvSpPr>
          <p:nvPr/>
        </p:nvSpPr>
        <p:spPr bwMode="auto">
          <a:xfrm>
            <a:off x="1400150" y="4656733"/>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dirty="0">
                <a:latin typeface="Arial"/>
                <a:cs typeface="Arial"/>
              </a:rPr>
              <a:t>1</a:t>
            </a:r>
          </a:p>
        </p:txBody>
      </p:sp>
      <p:sp>
        <p:nvSpPr>
          <p:cNvPr id="49" name="TextBox 48"/>
          <p:cNvSpPr txBox="1"/>
          <p:nvPr/>
        </p:nvSpPr>
        <p:spPr>
          <a:xfrm>
            <a:off x="3566409" y="6444739"/>
            <a:ext cx="2231701" cy="401007"/>
          </a:xfrm>
          <a:prstGeom prst="rect">
            <a:avLst/>
          </a:prstGeom>
          <a:noFill/>
        </p:spPr>
        <p:txBody>
          <a:bodyPr wrap="none" rtlCol="0">
            <a:spAutoFit/>
          </a:bodyPr>
          <a:lstStyle/>
          <a:p>
            <a:pPr fontAlgn="base">
              <a:spcBef>
                <a:spcPct val="0"/>
              </a:spcBef>
              <a:spcAft>
                <a:spcPct val="0"/>
              </a:spcAft>
            </a:pPr>
            <a:r>
              <a:rPr lang="en-US" sz="2006" b="1" dirty="0">
                <a:solidFill>
                  <a:srgbClr val="FFFFFF"/>
                </a:solidFill>
                <a:latin typeface="CMU Serif" panose="02000603000000000000" pitchFamily="50" charset="0"/>
                <a:ea typeface="CMU Serif" panose="02000603000000000000" pitchFamily="50" charset="0"/>
                <a:cs typeface="CMU Serif" panose="02000603000000000000" pitchFamily="50" charset="0"/>
              </a:rPr>
              <a:t>Team Neuro.AI</a:t>
            </a:r>
          </a:p>
        </p:txBody>
      </p:sp>
      <p:sp>
        <p:nvSpPr>
          <p:cNvPr id="5" name="Rectangle 4"/>
          <p:cNvSpPr/>
          <p:nvPr/>
        </p:nvSpPr>
        <p:spPr bwMode="auto">
          <a:xfrm>
            <a:off x="-2124950" y="2210190"/>
            <a:ext cx="3773618" cy="2515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grpSp>
        <p:nvGrpSpPr>
          <p:cNvPr id="15" name="Group 14"/>
          <p:cNvGrpSpPr/>
          <p:nvPr/>
        </p:nvGrpSpPr>
        <p:grpSpPr>
          <a:xfrm>
            <a:off x="328277" y="1322340"/>
            <a:ext cx="8337302" cy="5235840"/>
            <a:chOff x="8216317" y="1045440"/>
            <a:chExt cx="8337302" cy="5235840"/>
          </a:xfrm>
        </p:grpSpPr>
        <p:sp>
          <p:nvSpPr>
            <p:cNvPr id="14" name="Rectangle 13"/>
            <p:cNvSpPr/>
            <p:nvPr/>
          </p:nvSpPr>
          <p:spPr bwMode="auto">
            <a:xfrm>
              <a:off x="8216317" y="1045440"/>
              <a:ext cx="8337302" cy="5235840"/>
            </a:xfrm>
            <a:prstGeom prst="rect">
              <a:avLst/>
            </a:prstGeom>
            <a:solidFill>
              <a:schemeClr val="bg1">
                <a:alpha val="74000"/>
              </a:schemeClr>
            </a:solidFill>
            <a:ln>
              <a:no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sp>
          <p:nvSpPr>
            <p:cNvPr id="10" name="Rectangle 9"/>
            <p:cNvSpPr/>
            <p:nvPr/>
          </p:nvSpPr>
          <p:spPr bwMode="auto">
            <a:xfrm>
              <a:off x="9575983" y="2178111"/>
              <a:ext cx="6034103" cy="2211009"/>
            </a:xfrm>
            <a:prstGeom prst="rect">
              <a:avLst/>
            </a:prstGeom>
            <a:solidFill>
              <a:schemeClr val="bg1"/>
            </a:solidFill>
            <a:ln w="38100" cmpd="sng">
              <a:solidFill>
                <a:srgbClr val="FF0000"/>
              </a:solid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6488" y="2290356"/>
              <a:ext cx="2487674" cy="1960524"/>
            </a:xfrm>
            <a:prstGeom prst="rect">
              <a:avLst/>
            </a:prstGeom>
          </p:spPr>
        </p:pic>
        <p:sp>
          <p:nvSpPr>
            <p:cNvPr id="9" name="TextBox 8"/>
            <p:cNvSpPr txBox="1"/>
            <p:nvPr/>
          </p:nvSpPr>
          <p:spPr>
            <a:xfrm>
              <a:off x="12093748" y="2397272"/>
              <a:ext cx="3308990" cy="1815882"/>
            </a:xfrm>
            <a:prstGeom prst="rect">
              <a:avLst/>
            </a:prstGeom>
            <a:noFill/>
          </p:spPr>
          <p:txBody>
            <a:bodyPr wrap="square" rtlCol="0">
              <a:spAutoFit/>
            </a:bodyPr>
            <a:lstStyle/>
            <a:p>
              <a:r>
                <a:rPr lang="en-US" sz="2800" dirty="0"/>
                <a:t>Rate-based models such as ANNs do not capture this crucial mechanism !</a:t>
              </a:r>
            </a:p>
          </p:txBody>
        </p:sp>
      </p:grpSp>
      <p:sp>
        <p:nvSpPr>
          <p:cNvPr id="60" name="TextBox 59"/>
          <p:cNvSpPr txBox="1"/>
          <p:nvPr/>
        </p:nvSpPr>
        <p:spPr>
          <a:xfrm>
            <a:off x="8750176" y="6444739"/>
            <a:ext cx="418704" cy="369332"/>
          </a:xfrm>
          <a:prstGeom prst="rect">
            <a:avLst/>
          </a:prstGeom>
          <a:noFill/>
        </p:spPr>
        <p:txBody>
          <a:bodyPr wrap="none" rtlCol="0">
            <a:spAutoFit/>
          </a:bodyPr>
          <a:lstStyle/>
          <a:p>
            <a:fld id="{24A38ED0-B3C4-4150-B143-002F44E1D026}" type="slidenum">
              <a:rPr lang="en-US" smtClean="0">
                <a:solidFill>
                  <a:schemeClr val="bg1"/>
                </a:solidFill>
                <a:latin typeface="Calibri" panose="020F0502020204030204" pitchFamily="34" charset="0"/>
                <a:cs typeface="Calibri" panose="020F0502020204030204" pitchFamily="34" charset="0"/>
              </a:rPr>
              <a:t>12</a:t>
            </a:fld>
            <a:endParaRPr lang="en-US" dirty="0">
              <a:solidFill>
                <a:schemeClr val="bg1"/>
              </a:solidFill>
              <a:latin typeface="Calibri" panose="020F0502020204030204" pitchFamily="34" charset="0"/>
              <a:cs typeface="Calibri" panose="020F0502020204030204" pitchFamily="34" charset="0"/>
            </a:endParaRPr>
          </a:p>
        </p:txBody>
      </p:sp>
      <p:sp>
        <p:nvSpPr>
          <p:cNvPr id="64" name="Title 1"/>
          <p:cNvSpPr txBox="1">
            <a:spLocks/>
          </p:cNvSpPr>
          <p:nvPr/>
        </p:nvSpPr>
        <p:spPr>
          <a:xfrm>
            <a:off x="302398" y="275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2">
                    <a:lumMod val="60000"/>
                    <a:lumOff val="40000"/>
                  </a:schemeClr>
                </a:solidFill>
                <a:latin typeface="+mj-lt"/>
                <a:ea typeface="+mj-ea"/>
                <a:cs typeface="+mj-cs"/>
              </a:defRPr>
            </a:lvl1pPr>
          </a:lstStyle>
          <a:p>
            <a:r>
              <a:rPr lang="fr-FR"/>
              <a:t>Neurons as coincidence detectors</a:t>
            </a:r>
            <a:endParaRPr lang="fr-FR" dirty="0"/>
          </a:p>
        </p:txBody>
      </p:sp>
    </p:spTree>
    <p:extLst>
      <p:ext uri="{BB962C8B-B14F-4D97-AF65-F5344CB8AC3E}">
        <p14:creationId xmlns:p14="http://schemas.microsoft.com/office/powerpoint/2010/main" val="2211682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animBg="1"/>
      <p:bldP spid="59" grpId="0" animBg="1"/>
      <p:bldP spid="63" grpId="0"/>
      <p:bldP spid="63" grpId="1"/>
      <p:bldP spid="68" grpId="0" animBg="1"/>
      <p:bldP spid="70" grpId="0" animBg="1"/>
      <p:bldP spid="72" grpId="0" animBg="1"/>
      <p:bldP spid="73" grpId="0" animBg="1"/>
      <p:bldP spid="75" grpId="0"/>
      <p:bldP spid="75" grpId="1"/>
      <p:bldP spid="76" grpId="0"/>
      <p:bldP spid="77" grpId="0"/>
      <p:bldP spid="56" grpId="0" animBg="1"/>
      <p:bldP spid="82" grpId="0"/>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SNNs for neuroscience</a:t>
            </a:r>
          </a:p>
        </p:txBody>
      </p:sp>
      <p:sp>
        <p:nvSpPr>
          <p:cNvPr id="3" name="Content Placeholder 2"/>
          <p:cNvSpPr>
            <a:spLocks noGrp="1"/>
          </p:cNvSpPr>
          <p:nvPr>
            <p:ph idx="1"/>
          </p:nvPr>
        </p:nvSpPr>
        <p:spPr/>
        <p:txBody>
          <a:bodyPr/>
          <a:lstStyle/>
          <a:p>
            <a:pPr marL="0" indent="0">
              <a:buNone/>
            </a:pPr>
            <a:r>
              <a:rPr lang="en-US" dirty="0"/>
              <a:t>Unlike Artificial Neural Networks (ANNs), Spiking Neural Networks (SNNs) can capture:</a:t>
            </a:r>
          </a:p>
          <a:p>
            <a:r>
              <a:rPr lang="en-US" dirty="0"/>
              <a:t>An important neuronal function: coincidence detection</a:t>
            </a:r>
          </a:p>
          <a:p>
            <a:r>
              <a:rPr lang="en-US" dirty="0"/>
              <a:t>Dynamics: transients, oscillations, etc.</a:t>
            </a:r>
          </a:p>
          <a:p>
            <a:r>
              <a:rPr lang="en-US" dirty="0"/>
              <a:t>Fast processing, with few (1?) spikes per neuron</a:t>
            </a:r>
          </a:p>
        </p:txBody>
      </p:sp>
      <p:sp>
        <p:nvSpPr>
          <p:cNvPr id="4" name="Slide Number Placeholder 3"/>
          <p:cNvSpPr>
            <a:spLocks noGrp="1"/>
          </p:cNvSpPr>
          <p:nvPr>
            <p:ph type="sldNum" sz="quarter" idx="12"/>
          </p:nvPr>
        </p:nvSpPr>
        <p:spPr/>
        <p:txBody>
          <a:bodyPr/>
          <a:lstStyle/>
          <a:p>
            <a:fld id="{71500B9B-C911-DE4A-82EB-E038183BEB1F}" type="slidenum">
              <a:rPr lang="en-US" smtClean="0"/>
              <a:t>13</a:t>
            </a:fld>
            <a:endParaRPr lang="en-US"/>
          </a:p>
        </p:txBody>
      </p:sp>
    </p:spTree>
    <p:extLst>
      <p:ext uri="{BB962C8B-B14F-4D97-AF65-F5344CB8AC3E}">
        <p14:creationId xmlns:p14="http://schemas.microsoft.com/office/powerpoint/2010/main" val="216869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62942" y="3522351"/>
            <a:ext cx="6985373" cy="2148180"/>
            <a:chOff x="1352358" y="6998226"/>
            <a:chExt cx="6985373" cy="2148180"/>
          </a:xfrm>
        </p:grpSpPr>
        <p:pic>
          <p:nvPicPr>
            <p:cNvPr id="5" name="Picture 4"/>
            <p:cNvPicPr>
              <a:picLocks noChangeAspect="1"/>
            </p:cNvPicPr>
            <p:nvPr/>
          </p:nvPicPr>
          <p:blipFill>
            <a:blip r:embed="rId2"/>
            <a:stretch>
              <a:fillRect/>
            </a:stretch>
          </p:blipFill>
          <p:spPr>
            <a:xfrm>
              <a:off x="2811559" y="6998226"/>
              <a:ext cx="5526172" cy="2148180"/>
            </a:xfrm>
            <a:prstGeom prst="rect">
              <a:avLst/>
            </a:prstGeom>
          </p:spPr>
        </p:pic>
        <p:sp>
          <p:nvSpPr>
            <p:cNvPr id="6" name="Rectangle 5"/>
            <p:cNvSpPr/>
            <p:nvPr/>
          </p:nvSpPr>
          <p:spPr bwMode="auto">
            <a:xfrm>
              <a:off x="1352358" y="7315046"/>
              <a:ext cx="463176" cy="454369"/>
            </a:xfrm>
            <a:prstGeom prst="rect">
              <a:avLst/>
            </a:prstGeom>
            <a:solidFill>
              <a:schemeClr val="bg1">
                <a:lumMod val="75000"/>
              </a:schemeClr>
            </a:solidFill>
            <a:ln>
              <a:solidFill>
                <a:schemeClr val="tx1"/>
              </a:solid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sp>
          <p:nvSpPr>
            <p:cNvPr id="8" name="Rectangle 7"/>
            <p:cNvSpPr/>
            <p:nvPr/>
          </p:nvSpPr>
          <p:spPr bwMode="auto">
            <a:xfrm>
              <a:off x="1354542" y="7758798"/>
              <a:ext cx="463176" cy="454369"/>
            </a:xfrm>
            <a:prstGeom prst="rect">
              <a:avLst/>
            </a:prstGeom>
            <a:solidFill>
              <a:schemeClr val="tx1">
                <a:lumMod val="65000"/>
                <a:lumOff val="35000"/>
              </a:schemeClr>
            </a:solidFill>
            <a:ln>
              <a:solidFill>
                <a:srgbClr val="000000"/>
              </a:solid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sp>
          <p:nvSpPr>
            <p:cNvPr id="9" name="Rectangle 8"/>
            <p:cNvSpPr/>
            <p:nvPr/>
          </p:nvSpPr>
          <p:spPr bwMode="auto">
            <a:xfrm>
              <a:off x="1354542" y="8207034"/>
              <a:ext cx="463176" cy="454369"/>
            </a:xfrm>
            <a:prstGeom prst="rect">
              <a:avLst/>
            </a:prstGeom>
            <a:solidFill>
              <a:schemeClr val="bg1">
                <a:lumMod val="50000"/>
              </a:schemeClr>
            </a:solidFill>
            <a:ln>
              <a:solidFill>
                <a:srgbClr val="000000"/>
              </a:solidFill>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 typeface="Wingdings" pitchFamily="2" charset="2"/>
                <a:buChar char="¥"/>
                <a:tabLst/>
              </a:pPr>
              <a:endParaRPr kumimoji="0" lang="en-US" sz="2400" b="1" i="0" u="none" strike="noStrike" cap="none" normalizeH="0" baseline="0">
                <a:ln>
                  <a:noFill/>
                </a:ln>
                <a:solidFill>
                  <a:schemeClr val="tx1"/>
                </a:solidFill>
                <a:effectLst/>
                <a:latin typeface="Franklin Gothic Medium" pitchFamily="34" charset="0"/>
              </a:endParaRPr>
            </a:p>
          </p:txBody>
        </p:sp>
        <p:sp>
          <p:nvSpPr>
            <p:cNvPr id="10" name="TextBox 9"/>
            <p:cNvSpPr txBox="1"/>
            <p:nvPr/>
          </p:nvSpPr>
          <p:spPr>
            <a:xfrm>
              <a:off x="2048543" y="7623961"/>
              <a:ext cx="698704" cy="646331"/>
            </a:xfrm>
            <a:prstGeom prst="rect">
              <a:avLst/>
            </a:prstGeom>
            <a:noFill/>
          </p:spPr>
          <p:txBody>
            <a:bodyPr wrap="none" rtlCol="0">
              <a:spAutoFit/>
            </a:bodyPr>
            <a:lstStyle/>
            <a:p>
              <a:r>
                <a:rPr lang="en-US" sz="3600" dirty="0"/>
                <a:t>vs</a:t>
              </a:r>
              <a:r>
                <a:rPr lang="en-US" sz="2800" dirty="0"/>
                <a:t>.</a:t>
              </a:r>
            </a:p>
          </p:txBody>
        </p:sp>
      </p:grpSp>
      <p:sp>
        <p:nvSpPr>
          <p:cNvPr id="2" name="Title 1"/>
          <p:cNvSpPr>
            <a:spLocks noGrp="1"/>
          </p:cNvSpPr>
          <p:nvPr>
            <p:ph type="title"/>
          </p:nvPr>
        </p:nvSpPr>
        <p:spPr>
          <a:xfrm>
            <a:off x="0" y="334466"/>
            <a:ext cx="9144000" cy="533400"/>
          </a:xfrm>
        </p:spPr>
        <p:txBody>
          <a:bodyPr>
            <a:normAutofit fontScale="90000"/>
          </a:bodyPr>
          <a:lstStyle/>
          <a:p>
            <a:r>
              <a:rPr lang="en-US" dirty="0"/>
              <a:t>SNNs are appealing for AI</a:t>
            </a:r>
          </a:p>
        </p:txBody>
      </p:sp>
      <p:sp>
        <p:nvSpPr>
          <p:cNvPr id="3" name="Content Placeholder 2"/>
          <p:cNvSpPr>
            <a:spLocks noGrp="1"/>
          </p:cNvSpPr>
          <p:nvPr>
            <p:ph idx="1"/>
          </p:nvPr>
        </p:nvSpPr>
        <p:spPr>
          <a:xfrm>
            <a:off x="142973" y="1387142"/>
            <a:ext cx="8839200" cy="4814565"/>
          </a:xfrm>
        </p:spPr>
        <p:txBody>
          <a:bodyPr>
            <a:normAutofit/>
          </a:bodyPr>
          <a:lstStyle/>
          <a:p>
            <a:r>
              <a:rPr lang="en-US" sz="2800" dirty="0"/>
              <a:t>More computational &amp; representational power than ANNs, due to an extra dimension: continuous time.</a:t>
            </a:r>
          </a:p>
        </p:txBody>
      </p:sp>
    </p:spTree>
    <p:extLst>
      <p:ext uri="{BB962C8B-B14F-4D97-AF65-F5344CB8AC3E}">
        <p14:creationId xmlns:p14="http://schemas.microsoft.com/office/powerpoint/2010/main" val="23134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95685" y="3984320"/>
            <a:ext cx="7397753" cy="2402416"/>
            <a:chOff x="1058329" y="6582835"/>
            <a:chExt cx="7397753" cy="2402416"/>
          </a:xfrm>
        </p:grpSpPr>
        <p:pic>
          <p:nvPicPr>
            <p:cNvPr id="12" name="Picture 11"/>
            <p:cNvPicPr>
              <a:picLocks noChangeAspect="1"/>
            </p:cNvPicPr>
            <p:nvPr/>
          </p:nvPicPr>
          <p:blipFill>
            <a:blip r:embed="rId2"/>
            <a:stretch>
              <a:fillRect/>
            </a:stretch>
          </p:blipFill>
          <p:spPr>
            <a:xfrm>
              <a:off x="1058329" y="6582835"/>
              <a:ext cx="4272899" cy="2402416"/>
            </a:xfrm>
            <a:prstGeom prst="rect">
              <a:avLst/>
            </a:prstGeom>
          </p:spPr>
        </p:pic>
        <p:sp>
          <p:nvSpPr>
            <p:cNvPr id="13" name="TextBox 12"/>
            <p:cNvSpPr txBox="1"/>
            <p:nvPr/>
          </p:nvSpPr>
          <p:spPr>
            <a:xfrm>
              <a:off x="5841999" y="7535333"/>
              <a:ext cx="2614083" cy="461665"/>
            </a:xfrm>
            <a:prstGeom prst="rect">
              <a:avLst/>
            </a:prstGeom>
            <a:noFill/>
          </p:spPr>
          <p:txBody>
            <a:bodyPr wrap="square" rtlCol="0">
              <a:spAutoFit/>
            </a:bodyPr>
            <a:lstStyle/>
            <a:p>
              <a:r>
                <a:rPr lang="en-US" sz="2400" dirty="0"/>
                <a:t>Intel </a:t>
              </a:r>
              <a:r>
                <a:rPr lang="en-US" sz="2400" dirty="0" err="1"/>
                <a:t>Loihi</a:t>
              </a:r>
              <a:r>
                <a:rPr lang="en-US" sz="2400" dirty="0"/>
                <a:t> (2018)</a:t>
              </a:r>
            </a:p>
          </p:txBody>
        </p:sp>
      </p:grpSp>
      <p:sp>
        <p:nvSpPr>
          <p:cNvPr id="2" name="Title 1"/>
          <p:cNvSpPr>
            <a:spLocks noGrp="1"/>
          </p:cNvSpPr>
          <p:nvPr>
            <p:ph type="title"/>
          </p:nvPr>
        </p:nvSpPr>
        <p:spPr>
          <a:xfrm>
            <a:off x="0" y="334466"/>
            <a:ext cx="9144000" cy="533400"/>
          </a:xfrm>
        </p:spPr>
        <p:txBody>
          <a:bodyPr>
            <a:normAutofit fontScale="90000"/>
          </a:bodyPr>
          <a:lstStyle/>
          <a:p>
            <a:r>
              <a:rPr lang="en-US" dirty="0"/>
              <a:t>SNNs are appealing for AI</a:t>
            </a:r>
          </a:p>
        </p:txBody>
      </p:sp>
      <p:sp>
        <p:nvSpPr>
          <p:cNvPr id="3" name="Content Placeholder 2"/>
          <p:cNvSpPr>
            <a:spLocks noGrp="1"/>
          </p:cNvSpPr>
          <p:nvPr>
            <p:ph idx="1"/>
          </p:nvPr>
        </p:nvSpPr>
        <p:spPr>
          <a:xfrm>
            <a:off x="152400" y="1021717"/>
            <a:ext cx="8839200" cy="4814565"/>
          </a:xfrm>
        </p:spPr>
        <p:txBody>
          <a:bodyPr>
            <a:normAutofit/>
          </a:bodyPr>
          <a:lstStyle/>
          <a:p>
            <a:r>
              <a:rPr lang="en-US" sz="2800" dirty="0"/>
              <a:t>More computational &amp; representational power than ANNs, due to an extra dimension: continuous time.</a:t>
            </a:r>
          </a:p>
          <a:p>
            <a:r>
              <a:rPr lang="en-US" sz="2800" dirty="0"/>
              <a:t>Particularly appealing for dynamic inputs (sounds, videos...)</a:t>
            </a:r>
          </a:p>
          <a:p>
            <a:r>
              <a:rPr lang="en-US" sz="2800" dirty="0"/>
              <a:t>Run best on dedicated “neuromorphic” chips (IBM True North, Intel </a:t>
            </a:r>
            <a:r>
              <a:rPr lang="en-US" sz="2800" dirty="0" err="1"/>
              <a:t>Loihi</a:t>
            </a:r>
            <a:r>
              <a:rPr lang="en-US" sz="2800" dirty="0"/>
              <a:t>, </a:t>
            </a:r>
            <a:r>
              <a:rPr lang="en-US" sz="2800" dirty="0" err="1"/>
              <a:t>BrainChip</a:t>
            </a:r>
            <a:r>
              <a:rPr lang="en-US" sz="2800" dirty="0"/>
              <a:t> </a:t>
            </a:r>
            <a:r>
              <a:rPr lang="en-US" sz="2800" dirty="0" err="1"/>
              <a:t>Akida</a:t>
            </a:r>
            <a:r>
              <a:rPr lang="en-US" sz="2800" dirty="0"/>
              <a:t>, etc.)</a:t>
            </a:r>
          </a:p>
        </p:txBody>
      </p:sp>
    </p:spTree>
    <p:extLst>
      <p:ext uri="{BB962C8B-B14F-4D97-AF65-F5344CB8AC3E}">
        <p14:creationId xmlns:p14="http://schemas.microsoft.com/office/powerpoint/2010/main" val="30612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4466"/>
            <a:ext cx="9144000" cy="533400"/>
          </a:xfrm>
        </p:spPr>
        <p:txBody>
          <a:bodyPr>
            <a:normAutofit fontScale="90000"/>
          </a:bodyPr>
          <a:lstStyle/>
          <a:p>
            <a:r>
              <a:rPr lang="en-US" dirty="0"/>
              <a:t>SNNs are appealing for AI</a:t>
            </a:r>
          </a:p>
        </p:txBody>
      </p:sp>
      <p:sp>
        <p:nvSpPr>
          <p:cNvPr id="3" name="Content Placeholder 2"/>
          <p:cNvSpPr>
            <a:spLocks noGrp="1"/>
          </p:cNvSpPr>
          <p:nvPr>
            <p:ph idx="1"/>
          </p:nvPr>
        </p:nvSpPr>
        <p:spPr>
          <a:xfrm>
            <a:off x="152400" y="1161511"/>
            <a:ext cx="8839200" cy="5136391"/>
          </a:xfrm>
        </p:spPr>
        <p:txBody>
          <a:bodyPr>
            <a:normAutofit lnSpcReduction="10000"/>
          </a:bodyPr>
          <a:lstStyle/>
          <a:p>
            <a:r>
              <a:rPr lang="en-US" sz="2800" dirty="0"/>
              <a:t>More computational &amp; representational power than ANNs, due to an extra dimension: continuous time.</a:t>
            </a:r>
          </a:p>
          <a:p>
            <a:r>
              <a:rPr lang="en-US" sz="2800" dirty="0"/>
              <a:t>Particularly appealing for dynamic inputs (sounds, videos...)</a:t>
            </a:r>
          </a:p>
          <a:p>
            <a:r>
              <a:rPr lang="en-US" sz="2800" dirty="0"/>
              <a:t>Run best on dedicated “neuromorphic” chips (IBM True North, Intel </a:t>
            </a:r>
            <a:r>
              <a:rPr lang="en-US" sz="2800" dirty="0" err="1"/>
              <a:t>Loihi</a:t>
            </a:r>
            <a:r>
              <a:rPr lang="en-US" sz="2800" dirty="0"/>
              <a:t>, </a:t>
            </a:r>
            <a:r>
              <a:rPr lang="en-US" sz="2800" dirty="0" err="1"/>
              <a:t>BrainChip</a:t>
            </a:r>
            <a:r>
              <a:rPr lang="en-US" sz="2800" dirty="0"/>
              <a:t> </a:t>
            </a:r>
            <a:r>
              <a:rPr lang="en-US" sz="2800" dirty="0" err="1"/>
              <a:t>Akida</a:t>
            </a:r>
            <a:r>
              <a:rPr lang="en-US" sz="2800" dirty="0"/>
              <a:t>, etc.)</a:t>
            </a:r>
          </a:p>
          <a:p>
            <a:r>
              <a:rPr lang="en-US" sz="2800" dirty="0"/>
              <a:t>Efficient distributed event-driven &amp; low power computation, especially if:</a:t>
            </a:r>
          </a:p>
          <a:p>
            <a:pPr lvl="1"/>
            <a:r>
              <a:rPr lang="en-US" sz="2400" dirty="0"/>
              <a:t>Spikes are rare (as in the brain!)</a:t>
            </a:r>
          </a:p>
          <a:p>
            <a:pPr lvl="1"/>
            <a:r>
              <a:rPr lang="en-US" sz="2400" dirty="0"/>
              <a:t>Connectivity is sparse (as in the brain!)</a:t>
            </a:r>
          </a:p>
          <a:p>
            <a:pPr marL="451145" lvl="1" indent="0">
              <a:buNone/>
            </a:pPr>
            <a:r>
              <a:rPr lang="en-US" sz="2800" dirty="0"/>
              <a:t>Different from GPUs, which perform synchronous dense tensor products (required for ANNs)</a:t>
            </a:r>
          </a:p>
        </p:txBody>
      </p:sp>
    </p:spTree>
    <p:extLst>
      <p:ext uri="{BB962C8B-B14F-4D97-AF65-F5344CB8AC3E}">
        <p14:creationId xmlns:p14="http://schemas.microsoft.com/office/powerpoint/2010/main" val="323226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SNNs - Outline</a:t>
            </a:r>
          </a:p>
        </p:txBody>
      </p:sp>
      <p:sp>
        <p:nvSpPr>
          <p:cNvPr id="3" name="Content Placeholder 2"/>
          <p:cNvSpPr>
            <a:spLocks noGrp="1"/>
          </p:cNvSpPr>
          <p:nvPr>
            <p:ph idx="1"/>
          </p:nvPr>
        </p:nvSpPr>
        <p:spPr/>
        <p:txBody>
          <a:bodyPr/>
          <a:lstStyle/>
          <a:p>
            <a:r>
              <a:rPr lang="en-US" dirty="0"/>
              <a:t>Unsupervised learning</a:t>
            </a:r>
          </a:p>
          <a:p>
            <a:pPr lvl="1"/>
            <a:r>
              <a:rPr lang="en-US" dirty="0"/>
              <a:t>Spike timing dependent plasticity (STDP)</a:t>
            </a:r>
          </a:p>
          <a:p>
            <a:pPr lvl="1"/>
            <a:r>
              <a:rPr lang="en-US" dirty="0"/>
              <a:t>Application: visual feature extraction</a:t>
            </a:r>
          </a:p>
          <a:p>
            <a:r>
              <a:rPr lang="en-US" dirty="0"/>
              <a:t>Supervised learning:</a:t>
            </a:r>
          </a:p>
          <a:p>
            <a:pPr lvl="1"/>
            <a:r>
              <a:rPr lang="en-US" dirty="0"/>
              <a:t>Back-propagation &amp; surrogate gradient</a:t>
            </a:r>
          </a:p>
        </p:txBody>
      </p:sp>
      <p:sp>
        <p:nvSpPr>
          <p:cNvPr id="4" name="Slide Number Placeholder 3"/>
          <p:cNvSpPr>
            <a:spLocks noGrp="1"/>
          </p:cNvSpPr>
          <p:nvPr>
            <p:ph type="sldNum" sz="quarter" idx="12"/>
          </p:nvPr>
        </p:nvSpPr>
        <p:spPr/>
        <p:txBody>
          <a:bodyPr/>
          <a:lstStyle/>
          <a:p>
            <a:fld id="{71500B9B-C911-DE4A-82EB-E038183BEB1F}" type="slidenum">
              <a:rPr lang="en-US" smtClean="0"/>
              <a:t>17</a:t>
            </a:fld>
            <a:endParaRPr lang="en-US"/>
          </a:p>
        </p:txBody>
      </p:sp>
      <p:sp>
        <p:nvSpPr>
          <p:cNvPr id="5" name="Rectangle 4"/>
          <p:cNvSpPr>
            <a:spLocks noChangeArrowheads="1"/>
          </p:cNvSpPr>
          <p:nvPr/>
        </p:nvSpPr>
        <p:spPr bwMode="auto">
          <a:xfrm>
            <a:off x="277146" y="1600201"/>
            <a:ext cx="8589997" cy="1627872"/>
          </a:xfrm>
          <a:prstGeom prst="rect">
            <a:avLst/>
          </a:prstGeom>
          <a:noFill/>
          <a:ln w="57150">
            <a:solidFill>
              <a:srgbClr val="CC99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Tree>
    <p:extLst>
      <p:ext uri="{BB962C8B-B14F-4D97-AF65-F5344CB8AC3E}">
        <p14:creationId xmlns:p14="http://schemas.microsoft.com/office/powerpoint/2010/main" val="240109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454839" y="260350"/>
            <a:ext cx="8242300" cy="1143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8" rIns="91438" bIns="45718"/>
          <a:lstStyle/>
          <a:p>
            <a:pPr algn="ctr" eaLnBrk="1" hangingPunct="1">
              <a:defRPr/>
            </a:pPr>
            <a:r>
              <a:rPr lang="en-US" sz="4000" dirty="0">
                <a:latin typeface="Arial" charset="0"/>
              </a:rPr>
              <a:t>Spike Timing-Dependent Plasticity</a:t>
            </a:r>
          </a:p>
        </p:txBody>
      </p:sp>
      <p:pic>
        <p:nvPicPr>
          <p:cNvPr id="29698" name="Picture 3" descr="800px-STDP-Fig1"/>
          <p:cNvPicPr>
            <a:picLocks noChangeAspect="1" noChangeArrowheads="1"/>
          </p:cNvPicPr>
          <p:nvPr/>
        </p:nvPicPr>
        <p:blipFill rotWithShape="1">
          <a:blip r:embed="rId3">
            <a:extLst>
              <a:ext uri="{28A0092B-C50C-407E-A947-70E740481C1C}">
                <a14:useLocalDpi xmlns:a14="http://schemas.microsoft.com/office/drawing/2010/main" val="0"/>
              </a:ext>
            </a:extLst>
          </a:blip>
          <a:srcRect l="6124" t="12298" r="13715" b="7604"/>
          <a:stretch/>
        </p:blipFill>
        <p:spPr bwMode="auto">
          <a:xfrm>
            <a:off x="1601915" y="1965583"/>
            <a:ext cx="5424813" cy="406518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156676" name="Text Box 4"/>
          <p:cNvSpPr txBox="1">
            <a:spLocks noChangeArrowheads="1"/>
          </p:cNvSpPr>
          <p:nvPr/>
        </p:nvSpPr>
        <p:spPr bwMode="auto">
          <a:xfrm>
            <a:off x="5940425" y="5876925"/>
            <a:ext cx="156966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s-ES" sz="1800" u="none" dirty="0"/>
              <a:t>Bi &amp; </a:t>
            </a:r>
            <a:r>
              <a:rPr lang="es-ES" sz="1800" u="none" dirty="0" err="1"/>
              <a:t>Poo</a:t>
            </a:r>
            <a:r>
              <a:rPr lang="es-ES" sz="1800" u="none" dirty="0"/>
              <a:t>, 1998</a:t>
            </a:r>
          </a:p>
        </p:txBody>
      </p:sp>
      <p:sp>
        <p:nvSpPr>
          <p:cNvPr id="156679" name="Text Box 7"/>
          <p:cNvSpPr txBox="1">
            <a:spLocks noChangeArrowheads="1"/>
          </p:cNvSpPr>
          <p:nvPr/>
        </p:nvSpPr>
        <p:spPr bwMode="auto">
          <a:xfrm>
            <a:off x="5219700" y="5384800"/>
            <a:ext cx="5095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fr-FR" sz="1400" u="none">
                <a:solidFill>
                  <a:srgbClr val="000000"/>
                </a:solidFill>
                <a:latin typeface="Times" charset="0"/>
              </a:rPr>
              <a:t>(ms)</a:t>
            </a:r>
            <a:endParaRPr lang="fr-FR" sz="1400" u="none">
              <a:latin typeface="Times" charset="0"/>
            </a:endParaRPr>
          </a:p>
        </p:txBody>
      </p:sp>
    </p:spTree>
    <p:extLst>
      <p:ext uri="{BB962C8B-B14F-4D97-AF65-F5344CB8AC3E}">
        <p14:creationId xmlns:p14="http://schemas.microsoft.com/office/powerpoint/2010/main" val="125989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
          <p:cNvSpPr>
            <a:spLocks noGrp="1" noChangeArrowheads="1"/>
          </p:cNvSpPr>
          <p:nvPr>
            <p:ph type="body" idx="4294967295"/>
          </p:nvPr>
        </p:nvSpPr>
        <p:spPr>
          <a:xfrm>
            <a:off x="0" y="1447800"/>
            <a:ext cx="8569325" cy="5157788"/>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8" rIns="91438" bIns="45718"/>
          <a:lstStyle/>
          <a:p>
            <a:pPr eaLnBrk="1" hangingPunct="1">
              <a:lnSpc>
                <a:spcPct val="90000"/>
              </a:lnSpc>
              <a:buFont typeface="Wingdings" charset="0"/>
              <a:buNone/>
              <a:defRPr/>
            </a:pPr>
            <a:endParaRPr lang="en-US">
              <a:latin typeface="Arial" charset="0"/>
            </a:endParaRPr>
          </a:p>
          <a:p>
            <a:pPr eaLnBrk="1" hangingPunct="1">
              <a:lnSpc>
                <a:spcPct val="90000"/>
              </a:lnSpc>
              <a:buFont typeface="Wingdings" charset="0"/>
              <a:buNone/>
              <a:defRPr/>
            </a:pPr>
            <a:endParaRPr lang="en-US">
              <a:latin typeface="Arial" charset="0"/>
            </a:endParaRPr>
          </a:p>
        </p:txBody>
      </p:sp>
      <p:pic>
        <p:nvPicPr>
          <p:cNvPr id="46082" name="Picture 5"/>
          <p:cNvPicPr>
            <a:picLocks noChangeAspect="1" noChangeArrowheads="1"/>
          </p:cNvPicPr>
          <p:nvPr/>
        </p:nvPicPr>
        <p:blipFill>
          <a:blip r:embed="rId3">
            <a:extLst>
              <a:ext uri="{28A0092B-C50C-407E-A947-70E740481C1C}">
                <a14:useLocalDpi xmlns:a14="http://schemas.microsoft.com/office/drawing/2010/main" val="0"/>
              </a:ext>
            </a:extLst>
          </a:blip>
          <a:srcRect b="22067"/>
          <a:stretch>
            <a:fillRect/>
          </a:stretch>
        </p:blipFill>
        <p:spPr bwMode="auto">
          <a:xfrm>
            <a:off x="457200" y="228600"/>
            <a:ext cx="8207375" cy="168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989138"/>
            <a:ext cx="2508250"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4"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14600"/>
            <a:ext cx="5410200" cy="410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8739" name="Group 19"/>
          <p:cNvGrpSpPr>
            <a:grpSpLocks/>
          </p:cNvGrpSpPr>
          <p:nvPr/>
        </p:nvGrpSpPr>
        <p:grpSpPr bwMode="auto">
          <a:xfrm>
            <a:off x="4191000" y="2743200"/>
            <a:ext cx="4679950" cy="2520950"/>
            <a:chOff x="2640" y="1728"/>
            <a:chExt cx="2948" cy="1588"/>
          </a:xfrm>
        </p:grpSpPr>
        <p:grpSp>
          <p:nvGrpSpPr>
            <p:cNvPr id="46086" name="Group 6"/>
            <p:cNvGrpSpPr>
              <a:grpSpLocks/>
            </p:cNvGrpSpPr>
            <p:nvPr/>
          </p:nvGrpSpPr>
          <p:grpSpPr bwMode="auto">
            <a:xfrm>
              <a:off x="2640" y="1728"/>
              <a:ext cx="2948" cy="1588"/>
              <a:chOff x="2720" y="1434"/>
              <a:chExt cx="2948" cy="1588"/>
            </a:xfrm>
          </p:grpSpPr>
          <p:grpSp>
            <p:nvGrpSpPr>
              <p:cNvPr id="46088" name="Group 21"/>
              <p:cNvGrpSpPr>
                <a:grpSpLocks/>
              </p:cNvGrpSpPr>
              <p:nvPr/>
            </p:nvGrpSpPr>
            <p:grpSpPr bwMode="auto">
              <a:xfrm>
                <a:off x="2720" y="1434"/>
                <a:ext cx="2948" cy="1588"/>
                <a:chOff x="2720" y="1434"/>
                <a:chExt cx="2948" cy="1588"/>
              </a:xfrm>
            </p:grpSpPr>
            <p:grpSp>
              <p:nvGrpSpPr>
                <p:cNvPr id="46090" name="Group 4"/>
                <p:cNvGrpSpPr>
                  <a:grpSpLocks/>
                </p:cNvGrpSpPr>
                <p:nvPr/>
              </p:nvGrpSpPr>
              <p:grpSpPr bwMode="auto">
                <a:xfrm>
                  <a:off x="2720" y="1434"/>
                  <a:ext cx="2948" cy="1588"/>
                  <a:chOff x="2608" y="1434"/>
                  <a:chExt cx="2948" cy="1588"/>
                </a:xfrm>
              </p:grpSpPr>
              <p:sp>
                <p:nvSpPr>
                  <p:cNvPr id="46092" name="Line 5"/>
                  <p:cNvSpPr>
                    <a:spLocks noChangeShapeType="1"/>
                  </p:cNvSpPr>
                  <p:nvPr/>
                </p:nvSpPr>
                <p:spPr bwMode="auto">
                  <a:xfrm>
                    <a:off x="2608" y="1434"/>
                    <a:ext cx="1905" cy="681"/>
                  </a:xfrm>
                  <a:prstGeom prst="line">
                    <a:avLst/>
                  </a:prstGeom>
                  <a:noFill/>
                  <a:ln w="31750">
                    <a:solidFill>
                      <a:srgbClr val="333333"/>
                    </a:solidFill>
                    <a:round/>
                    <a:headEnd/>
                    <a:tailEnd/>
                  </a:ln>
                  <a:extLst>
                    <a:ext uri="{909E8E84-426E-40dd-AFC4-6F175D3DCCD1}">
                      <a14:hiddenFill xmlns:a14="http://schemas.microsoft.com/office/drawing/2010/main" xmlns="">
                        <a:noFill/>
                      </a14:hiddenFill>
                    </a:ext>
                  </a:extLst>
                </p:spPr>
                <p:txBody>
                  <a:bodyPr wrap="none" lIns="91435" tIns="45717" rIns="91435" bIns="45717" anchor="ctr"/>
                  <a:lstStyle/>
                  <a:p>
                    <a:endParaRPr lang="en-US"/>
                  </a:p>
                </p:txBody>
              </p:sp>
              <p:sp>
                <p:nvSpPr>
                  <p:cNvPr id="46093" name="Line 6"/>
                  <p:cNvSpPr>
                    <a:spLocks noChangeShapeType="1"/>
                  </p:cNvSpPr>
                  <p:nvPr/>
                </p:nvSpPr>
                <p:spPr bwMode="auto">
                  <a:xfrm>
                    <a:off x="2608" y="2024"/>
                    <a:ext cx="1905" cy="181"/>
                  </a:xfrm>
                  <a:prstGeom prst="line">
                    <a:avLst/>
                  </a:prstGeom>
                  <a:noFill/>
                  <a:ln w="31750">
                    <a:solidFill>
                      <a:srgbClr val="333333"/>
                    </a:solidFill>
                    <a:round/>
                    <a:headEnd/>
                    <a:tailEnd/>
                  </a:ln>
                  <a:extLst>
                    <a:ext uri="{909E8E84-426E-40dd-AFC4-6F175D3DCCD1}">
                      <a14:hiddenFill xmlns:a14="http://schemas.microsoft.com/office/drawing/2010/main" xmlns="">
                        <a:noFill/>
                      </a14:hiddenFill>
                    </a:ext>
                  </a:extLst>
                </p:spPr>
                <p:txBody>
                  <a:bodyPr wrap="none" lIns="91435" tIns="45717" rIns="91435" bIns="45717" anchor="ctr"/>
                  <a:lstStyle/>
                  <a:p>
                    <a:endParaRPr lang="en-US"/>
                  </a:p>
                </p:txBody>
              </p:sp>
              <p:sp>
                <p:nvSpPr>
                  <p:cNvPr id="46094" name="Line 7"/>
                  <p:cNvSpPr>
                    <a:spLocks noChangeShapeType="1"/>
                  </p:cNvSpPr>
                  <p:nvPr/>
                </p:nvSpPr>
                <p:spPr bwMode="auto">
                  <a:xfrm>
                    <a:off x="2608" y="1706"/>
                    <a:ext cx="1905" cy="454"/>
                  </a:xfrm>
                  <a:prstGeom prst="line">
                    <a:avLst/>
                  </a:prstGeom>
                  <a:noFill/>
                  <a:ln w="31750">
                    <a:solidFill>
                      <a:srgbClr val="333333"/>
                    </a:solidFill>
                    <a:round/>
                    <a:headEnd/>
                    <a:tailEnd/>
                  </a:ln>
                  <a:extLst>
                    <a:ext uri="{909E8E84-426E-40dd-AFC4-6F175D3DCCD1}">
                      <a14:hiddenFill xmlns:a14="http://schemas.microsoft.com/office/drawing/2010/main" xmlns="">
                        <a:noFill/>
                      </a14:hiddenFill>
                    </a:ext>
                  </a:extLst>
                </p:spPr>
                <p:txBody>
                  <a:bodyPr wrap="none" lIns="91435" tIns="45717" rIns="91435" bIns="45717" anchor="ctr"/>
                  <a:lstStyle/>
                  <a:p>
                    <a:endParaRPr lang="en-US"/>
                  </a:p>
                </p:txBody>
              </p:sp>
              <p:sp>
                <p:nvSpPr>
                  <p:cNvPr id="46095" name="Line 8"/>
                  <p:cNvSpPr>
                    <a:spLocks noChangeShapeType="1"/>
                  </p:cNvSpPr>
                  <p:nvPr/>
                </p:nvSpPr>
                <p:spPr bwMode="auto">
                  <a:xfrm flipV="1">
                    <a:off x="2608" y="2251"/>
                    <a:ext cx="1905" cy="771"/>
                  </a:xfrm>
                  <a:prstGeom prst="line">
                    <a:avLst/>
                  </a:prstGeom>
                  <a:noFill/>
                  <a:ln w="31750">
                    <a:solidFill>
                      <a:srgbClr val="333333"/>
                    </a:solidFill>
                    <a:round/>
                    <a:headEnd/>
                    <a:tailEnd/>
                  </a:ln>
                  <a:extLst>
                    <a:ext uri="{909E8E84-426E-40dd-AFC4-6F175D3DCCD1}">
                      <a14:hiddenFill xmlns:a14="http://schemas.microsoft.com/office/drawing/2010/main" xmlns="">
                        <a:noFill/>
                      </a14:hiddenFill>
                    </a:ext>
                  </a:extLst>
                </p:spPr>
                <p:txBody>
                  <a:bodyPr wrap="none" lIns="91435" tIns="45717" rIns="91435" bIns="45717" anchor="ctr"/>
                  <a:lstStyle/>
                  <a:p>
                    <a:endParaRPr lang="en-US"/>
                  </a:p>
                </p:txBody>
              </p:sp>
              <p:sp>
                <p:nvSpPr>
                  <p:cNvPr id="46096" name="Oval 9"/>
                  <p:cNvSpPr>
                    <a:spLocks noChangeArrowheads="1"/>
                  </p:cNvSpPr>
                  <p:nvPr/>
                </p:nvSpPr>
                <p:spPr bwMode="auto">
                  <a:xfrm>
                    <a:off x="4332" y="1979"/>
                    <a:ext cx="453" cy="453"/>
                  </a:xfrm>
                  <a:prstGeom prst="ellipse">
                    <a:avLst/>
                  </a:prstGeom>
                  <a:solidFill>
                    <a:srgbClr val="FFFFFF"/>
                  </a:solidFill>
                  <a:ln w="31750">
                    <a:solidFill>
                      <a:srgbClr val="333333"/>
                    </a:solidFill>
                    <a:round/>
                    <a:headEnd/>
                    <a:tailEnd/>
                  </a:ln>
                </p:spPr>
                <p:txBody>
                  <a:bodyPr wrap="none" lIns="91435" tIns="45717" rIns="91435" bIns="45717" anchor="ctr"/>
                  <a:lstStyle/>
                  <a:p>
                    <a:endParaRPr lang="en-US" sz="1800"/>
                  </a:p>
                </p:txBody>
              </p:sp>
              <p:sp>
                <p:nvSpPr>
                  <p:cNvPr id="46097" name="Line 10"/>
                  <p:cNvSpPr>
                    <a:spLocks noChangeShapeType="1"/>
                  </p:cNvSpPr>
                  <p:nvPr/>
                </p:nvSpPr>
                <p:spPr bwMode="auto">
                  <a:xfrm>
                    <a:off x="4785" y="2205"/>
                    <a:ext cx="771" cy="0"/>
                  </a:xfrm>
                  <a:prstGeom prst="line">
                    <a:avLst/>
                  </a:prstGeom>
                  <a:noFill/>
                  <a:ln w="31750">
                    <a:solidFill>
                      <a:srgbClr val="333333"/>
                    </a:solidFill>
                    <a:round/>
                    <a:headEnd/>
                    <a:tailEnd/>
                  </a:ln>
                  <a:extLst>
                    <a:ext uri="{909E8E84-426E-40dd-AFC4-6F175D3DCCD1}">
                      <a14:hiddenFill xmlns:a14="http://schemas.microsoft.com/office/drawing/2010/main" xmlns="">
                        <a:noFill/>
                      </a14:hiddenFill>
                    </a:ext>
                  </a:extLst>
                </p:spPr>
                <p:txBody>
                  <a:bodyPr wrap="none" lIns="91435" tIns="45717" rIns="91435" bIns="45717" anchor="ctr"/>
                  <a:lstStyle/>
                  <a:p>
                    <a:endParaRPr lang="en-US"/>
                  </a:p>
                </p:txBody>
              </p:sp>
            </p:grpSp>
            <p:pic>
              <p:nvPicPr>
                <p:cNvPr id="46091"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2496"/>
                  <a:ext cx="624" cy="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8736" name="Text Box 16"/>
              <p:cNvSpPr txBox="1">
                <a:spLocks noChangeArrowheads="1"/>
              </p:cNvSpPr>
              <p:nvPr/>
            </p:nvSpPr>
            <p:spPr bwMode="auto">
              <a:xfrm>
                <a:off x="4332" y="1706"/>
                <a:ext cx="11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5" tIns="45717" rIns="91435" bIns="45717" anchor="ctr"/>
              <a:lstStyle/>
              <a:p>
                <a:pPr>
                  <a:defRPr/>
                </a:pPr>
                <a:endParaRPr lang="es-ES" sz="1800" u="none"/>
              </a:p>
            </p:txBody>
          </p:sp>
        </p:grpSp>
        <p:sp>
          <p:nvSpPr>
            <p:cNvPr id="158738" name="Text Box 18"/>
            <p:cNvSpPr txBox="1">
              <a:spLocks noChangeArrowheads="1"/>
            </p:cNvSpPr>
            <p:nvPr/>
          </p:nvSpPr>
          <p:spPr bwMode="auto">
            <a:xfrm>
              <a:off x="4416" y="2400"/>
              <a:ext cx="11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s-ES" sz="1800"/>
            </a:p>
          </p:txBody>
        </p:sp>
      </p:grpSp>
    </p:spTree>
    <p:extLst>
      <p:ext uri="{BB962C8B-B14F-4D97-AF65-F5344CB8AC3E}">
        <p14:creationId xmlns:p14="http://schemas.microsoft.com/office/powerpoint/2010/main" val="117121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8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0" y="273050"/>
            <a:ext cx="91440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n-US" sz="4000" dirty="0">
                <a:effectLst/>
                <a:latin typeface="Arial" charset="0"/>
              </a:rPr>
              <a:t>What is computational neuroscience?</a:t>
            </a:r>
          </a:p>
        </p:txBody>
      </p:sp>
      <p:sp>
        <p:nvSpPr>
          <p:cNvPr id="18434" name="Rectangle 3"/>
          <p:cNvSpPr>
            <a:spLocks noGrp="1" noChangeArrowheads="1"/>
          </p:cNvSpPr>
          <p:nvPr>
            <p:ph type="body" idx="1"/>
          </p:nvPr>
        </p:nvSpPr>
        <p:spPr>
          <a:xfrm>
            <a:off x="0" y="1371600"/>
            <a:ext cx="8893175" cy="501015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 typeface="Wingdings" charset="0"/>
              <a:buNone/>
            </a:pPr>
            <a:r>
              <a:rPr lang="en-US" sz="2200" dirty="0">
                <a:effectLst/>
                <a:latin typeface="Arial" charset="0"/>
              </a:rPr>
              <a:t>	Simply put, it is the field that is concerned with how the brain computes. The word “compute” (…) refers to the operations that must be carried out to perform cognitive functions. (…) Computational neuroscience (…) seeks a mechanistic understanding of these operations, to the point that they could potentially be simulated on a computer. </a:t>
            </a:r>
            <a:r>
              <a:rPr lang="en-US" sz="2200" dirty="0" err="1">
                <a:effectLst/>
                <a:latin typeface="Arial" charset="0"/>
              </a:rPr>
              <a:t>Romain</a:t>
            </a:r>
            <a:r>
              <a:rPr lang="en-US" sz="2200" dirty="0">
                <a:effectLst/>
                <a:latin typeface="Arial" charset="0"/>
              </a:rPr>
              <a:t> </a:t>
            </a:r>
            <a:r>
              <a:rPr lang="en-US" sz="2200" dirty="0" err="1">
                <a:effectLst/>
                <a:latin typeface="Arial" charset="0"/>
              </a:rPr>
              <a:t>Brette</a:t>
            </a:r>
            <a:endParaRPr lang="en-US" sz="2200" dirty="0">
              <a:effectLst/>
              <a:latin typeface="Arial" charset="0"/>
            </a:endParaRPr>
          </a:p>
          <a:p>
            <a:pPr>
              <a:lnSpc>
                <a:spcPct val="80000"/>
              </a:lnSpc>
              <a:buFont typeface="Wingdings" charset="0"/>
              <a:buNone/>
            </a:pPr>
            <a:endParaRPr lang="en-US" sz="2200" dirty="0">
              <a:effectLst/>
              <a:latin typeface="Arial" charset="0"/>
            </a:endParaRPr>
          </a:p>
          <a:p>
            <a:pPr>
              <a:lnSpc>
                <a:spcPct val="80000"/>
              </a:lnSpc>
              <a:buNone/>
            </a:pPr>
            <a:r>
              <a:rPr lang="en-US" sz="2200" dirty="0">
                <a:effectLst/>
                <a:latin typeface="Arial" charset="0"/>
              </a:rPr>
              <a:t>	What I cannot create, I do not understand. Richard Feynman, 1985</a:t>
            </a:r>
          </a:p>
        </p:txBody>
      </p:sp>
      <p:pic>
        <p:nvPicPr>
          <p:cNvPr id="4" name="Picture 2" descr="C:\Boulot\Cours\Cours ENS\2009\Cervea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26670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Arrow Connector 4"/>
          <p:cNvCxnSpPr/>
          <p:nvPr/>
        </p:nvCxnSpPr>
        <p:spPr>
          <a:xfrm flipV="1">
            <a:off x="3657600" y="5334000"/>
            <a:ext cx="1905000" cy="38100"/>
          </a:xfrm>
          <a:prstGeom prst="straightConnector1">
            <a:avLst/>
          </a:prstGeom>
          <a:ln w="76200" cmpd="sng">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6" name="Picture 2" descr="C:\Boulot\Cours\Cours ENS\2009\Ordinateu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953000"/>
            <a:ext cx="1701800" cy="1503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Object 2"/>
          <p:cNvGraphicFramePr>
            <a:graphicFrameLocks noChangeAspect="1"/>
          </p:cNvGraphicFramePr>
          <p:nvPr>
            <p:extLst>
              <p:ext uri="{D42A27DB-BD31-4B8C-83A1-F6EECF244321}">
                <p14:modId xmlns:p14="http://schemas.microsoft.com/office/powerpoint/2010/main" val="2513181354"/>
              </p:ext>
            </p:extLst>
          </p:nvPr>
        </p:nvGraphicFramePr>
        <p:xfrm>
          <a:off x="6129972" y="3962400"/>
          <a:ext cx="2785428" cy="744208"/>
        </p:xfrm>
        <a:graphic>
          <a:graphicData uri="http://schemas.openxmlformats.org/presentationml/2006/ole">
            <mc:AlternateContent xmlns:mc="http://schemas.openxmlformats.org/markup-compatibility/2006">
              <mc:Choice xmlns:v="urn:schemas-microsoft-com:vml" Requires="v">
                <p:oleObj spid="_x0000_s1029" name="Equation" r:id="rId6" imgW="1473120" imgH="393480" progId="Equation.3">
                  <p:embed/>
                </p:oleObj>
              </mc:Choice>
              <mc:Fallback>
                <p:oleObj name="Equation" r:id="rId6" imgW="147312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972" y="3962400"/>
                        <a:ext cx="2785428" cy="744208"/>
                      </a:xfrm>
                      <a:prstGeom prst="rect">
                        <a:avLst/>
                      </a:prstGeom>
                      <a:noFill/>
                    </p:spPr>
                  </p:pic>
                </p:oleObj>
              </mc:Fallback>
            </mc:AlternateContent>
          </a:graphicData>
        </a:graphic>
      </p:graphicFrame>
    </p:spTree>
    <p:extLst>
      <p:ext uri="{BB962C8B-B14F-4D97-AF65-F5344CB8AC3E}">
        <p14:creationId xmlns:p14="http://schemas.microsoft.com/office/powerpoint/2010/main" val="4127926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68313" y="0"/>
            <a:ext cx="8226425" cy="1143000"/>
          </a:xfrm>
        </p:spPr>
        <p:txBody>
          <a:bodyPr/>
          <a:lstStyle/>
          <a:p>
            <a:pPr eaLnBrk="1" hangingPunct="1">
              <a:defRPr/>
            </a:pPr>
            <a:r>
              <a:rPr lang="en-US">
                <a:latin typeface="Arial" charset="0"/>
              </a:rPr>
              <a:t>Results</a:t>
            </a:r>
          </a:p>
        </p:txBody>
      </p:sp>
      <p:sp>
        <p:nvSpPr>
          <p:cNvPr id="251907" name="Rectangle 3"/>
          <p:cNvSpPr>
            <a:spLocks noChangeArrowheads="1"/>
          </p:cNvSpPr>
          <p:nvPr/>
        </p:nvSpPr>
        <p:spPr bwMode="auto">
          <a:xfrm>
            <a:off x="179388" y="1268413"/>
            <a:ext cx="2808287" cy="576262"/>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115000"/>
              <a:buFont typeface="Wingdings" charset="0"/>
              <a:buChar char="§"/>
              <a:defRPr/>
            </a:pPr>
            <a:r>
              <a:rPr lang="fr-FR" u="none" dirty="0"/>
              <a:t>Initial State</a:t>
            </a:r>
          </a:p>
          <a:p>
            <a:pPr marL="342900" indent="-342900">
              <a:lnSpc>
                <a:spcPct val="90000"/>
              </a:lnSpc>
              <a:spcBef>
                <a:spcPct val="20000"/>
              </a:spcBef>
              <a:buClr>
                <a:schemeClr val="tx2"/>
              </a:buClr>
              <a:buSzPct val="115000"/>
              <a:buFont typeface="Wingdings" charset="0"/>
              <a:buChar char="§"/>
              <a:defRPr/>
            </a:pPr>
            <a:endParaRPr lang="en-US" sz="2800" u="none" dirty="0"/>
          </a:p>
        </p:txBody>
      </p:sp>
      <p:pic>
        <p:nvPicPr>
          <p:cNvPr id="2519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225550"/>
            <a:ext cx="5976937" cy="176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sm" len="lg"/>
              </a14:hiddenLine>
            </a:ext>
          </a:extLst>
        </p:spPr>
      </p:pic>
      <p:pic>
        <p:nvPicPr>
          <p:cNvPr id="2519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3097213"/>
            <a:ext cx="5976937" cy="1646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sm" len="lg"/>
              </a14:hiddenLine>
            </a:ext>
          </a:extLst>
        </p:spPr>
      </p:pic>
      <p:pic>
        <p:nvPicPr>
          <p:cNvPr id="2519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4897438"/>
            <a:ext cx="5976937" cy="177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sm" len="lg"/>
              </a14:hiddenLine>
            </a:ext>
          </a:extLst>
        </p:spPr>
      </p:pic>
      <p:sp>
        <p:nvSpPr>
          <p:cNvPr id="251911" name="Rectangle 7"/>
          <p:cNvSpPr>
            <a:spLocks noChangeArrowheads="1"/>
          </p:cNvSpPr>
          <p:nvPr/>
        </p:nvSpPr>
        <p:spPr bwMode="auto">
          <a:xfrm>
            <a:off x="179388" y="3140075"/>
            <a:ext cx="2808287" cy="576263"/>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115000"/>
              <a:buFont typeface="Wingdings" charset="0"/>
              <a:buChar char="§"/>
              <a:defRPr/>
            </a:pPr>
            <a:r>
              <a:rPr lang="fr-FR" u="none" dirty="0" err="1"/>
              <a:t>During</a:t>
            </a:r>
            <a:r>
              <a:rPr lang="fr-FR" u="none" dirty="0"/>
              <a:t> Learning</a:t>
            </a:r>
          </a:p>
          <a:p>
            <a:pPr marL="342900" indent="-342900">
              <a:lnSpc>
                <a:spcPct val="90000"/>
              </a:lnSpc>
              <a:spcBef>
                <a:spcPct val="20000"/>
              </a:spcBef>
              <a:buClr>
                <a:schemeClr val="tx2"/>
              </a:buClr>
              <a:buSzPct val="115000"/>
              <a:buFont typeface="Wingdings" charset="0"/>
              <a:buChar char="§"/>
              <a:defRPr/>
            </a:pPr>
            <a:endParaRPr lang="en-US" u="none" dirty="0">
              <a:effectLst>
                <a:outerShdw blurRad="38100" dist="38100" dir="2700000" algn="tl">
                  <a:srgbClr val="000000"/>
                </a:outerShdw>
              </a:effectLst>
            </a:endParaRPr>
          </a:p>
        </p:txBody>
      </p:sp>
      <p:sp>
        <p:nvSpPr>
          <p:cNvPr id="251912" name="Rectangle 8"/>
          <p:cNvSpPr>
            <a:spLocks noChangeArrowheads="1"/>
          </p:cNvSpPr>
          <p:nvPr/>
        </p:nvSpPr>
        <p:spPr bwMode="auto">
          <a:xfrm>
            <a:off x="250825" y="4868863"/>
            <a:ext cx="2808288" cy="576262"/>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115000"/>
              <a:buFont typeface="Wingdings" charset="0"/>
              <a:buChar char="§"/>
              <a:defRPr/>
            </a:pPr>
            <a:r>
              <a:rPr lang="fr-FR" u="none" dirty="0" err="1"/>
              <a:t>After</a:t>
            </a:r>
            <a:r>
              <a:rPr lang="fr-FR" u="none" dirty="0"/>
              <a:t> Learning</a:t>
            </a:r>
          </a:p>
          <a:p>
            <a:pPr marL="342900" indent="-342900">
              <a:lnSpc>
                <a:spcPct val="90000"/>
              </a:lnSpc>
              <a:spcBef>
                <a:spcPct val="20000"/>
              </a:spcBef>
              <a:buClr>
                <a:schemeClr val="tx2"/>
              </a:buClr>
              <a:buSzPct val="115000"/>
              <a:buFont typeface="Wingdings" charset="0"/>
              <a:buChar char="§"/>
              <a:defRPr/>
            </a:pPr>
            <a:endParaRPr lang="en-US" u="none" dirty="0">
              <a:effectLst>
                <a:outerShdw blurRad="38100" dist="38100" dir="2700000" algn="tl">
                  <a:srgbClr val="000000"/>
                </a:outerShdw>
              </a:effectLst>
            </a:endParaRPr>
          </a:p>
        </p:txBody>
      </p:sp>
    </p:spTree>
    <p:extLst>
      <p:ext uri="{BB962C8B-B14F-4D97-AF65-F5344CB8AC3E}">
        <p14:creationId xmlns:p14="http://schemas.microsoft.com/office/powerpoint/2010/main" val="261475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wipe(left)">
                                      <p:cBhvr>
                                        <p:cTn id="7" dur="500"/>
                                        <p:tgtEl>
                                          <p:spTgt spid="251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251908"/>
                                        </p:tgtEl>
                                        <p:attrNameLst>
                                          <p:attrName>style.visibility</p:attrName>
                                        </p:attrNameLst>
                                      </p:cBhvr>
                                      <p:to>
                                        <p:strVal val="visible"/>
                                      </p:to>
                                    </p:set>
                                    <p:anim calcmode="lin" valueType="num">
                                      <p:cBhvr>
                                        <p:cTn id="12" dur="500" fill="hold"/>
                                        <p:tgtEl>
                                          <p:spTgt spid="251908"/>
                                        </p:tgtEl>
                                        <p:attrNameLst>
                                          <p:attrName>ppt_w</p:attrName>
                                        </p:attrNameLst>
                                      </p:cBhvr>
                                      <p:tavLst>
                                        <p:tav tm="0">
                                          <p:val>
                                            <p:fltVal val="0"/>
                                          </p:val>
                                        </p:tav>
                                        <p:tav tm="100000">
                                          <p:val>
                                            <p:strVal val="#ppt_w"/>
                                          </p:val>
                                        </p:tav>
                                      </p:tavLst>
                                    </p:anim>
                                    <p:anim calcmode="lin" valueType="num">
                                      <p:cBhvr>
                                        <p:cTn id="13" dur="500" fill="hold"/>
                                        <p:tgtEl>
                                          <p:spTgt spid="251908"/>
                                        </p:tgtEl>
                                        <p:attrNameLst>
                                          <p:attrName>ppt_h</p:attrName>
                                        </p:attrNameLst>
                                      </p:cBhvr>
                                      <p:tavLst>
                                        <p:tav tm="0">
                                          <p:val>
                                            <p:fltVal val="0"/>
                                          </p:val>
                                        </p:tav>
                                        <p:tav tm="100000">
                                          <p:val>
                                            <p:strVal val="#ppt_h"/>
                                          </p:val>
                                        </p:tav>
                                      </p:tavLst>
                                    </p:anim>
                                    <p:animEffect transition="in" filter="fade">
                                      <p:cBhvr>
                                        <p:cTn id="14" dur="500"/>
                                        <p:tgtEl>
                                          <p:spTgt spid="25190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51911"/>
                                        </p:tgtEl>
                                        <p:attrNameLst>
                                          <p:attrName>style.visibility</p:attrName>
                                        </p:attrNameLst>
                                      </p:cBhvr>
                                      <p:to>
                                        <p:strVal val="visible"/>
                                      </p:to>
                                    </p:set>
                                    <p:animEffect transition="in" filter="wipe(left)">
                                      <p:cBhvr>
                                        <p:cTn id="19" dur="500"/>
                                        <p:tgtEl>
                                          <p:spTgt spid="25191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251909"/>
                                        </p:tgtEl>
                                        <p:attrNameLst>
                                          <p:attrName>style.visibility</p:attrName>
                                        </p:attrNameLst>
                                      </p:cBhvr>
                                      <p:to>
                                        <p:strVal val="visible"/>
                                      </p:to>
                                    </p:set>
                                    <p:anim calcmode="lin" valueType="num">
                                      <p:cBhvr>
                                        <p:cTn id="24" dur="500" fill="hold"/>
                                        <p:tgtEl>
                                          <p:spTgt spid="251909"/>
                                        </p:tgtEl>
                                        <p:attrNameLst>
                                          <p:attrName>ppt_w</p:attrName>
                                        </p:attrNameLst>
                                      </p:cBhvr>
                                      <p:tavLst>
                                        <p:tav tm="0">
                                          <p:val>
                                            <p:fltVal val="0"/>
                                          </p:val>
                                        </p:tav>
                                        <p:tav tm="100000">
                                          <p:val>
                                            <p:strVal val="#ppt_w"/>
                                          </p:val>
                                        </p:tav>
                                      </p:tavLst>
                                    </p:anim>
                                    <p:anim calcmode="lin" valueType="num">
                                      <p:cBhvr>
                                        <p:cTn id="25" dur="500" fill="hold"/>
                                        <p:tgtEl>
                                          <p:spTgt spid="251909"/>
                                        </p:tgtEl>
                                        <p:attrNameLst>
                                          <p:attrName>ppt_h</p:attrName>
                                        </p:attrNameLst>
                                      </p:cBhvr>
                                      <p:tavLst>
                                        <p:tav tm="0">
                                          <p:val>
                                            <p:fltVal val="0"/>
                                          </p:val>
                                        </p:tav>
                                        <p:tav tm="100000">
                                          <p:val>
                                            <p:strVal val="#ppt_h"/>
                                          </p:val>
                                        </p:tav>
                                      </p:tavLst>
                                    </p:anim>
                                    <p:animEffect transition="in" filter="fade">
                                      <p:cBhvr>
                                        <p:cTn id="26" dur="500"/>
                                        <p:tgtEl>
                                          <p:spTgt spid="2519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1912"/>
                                        </p:tgtEl>
                                        <p:attrNameLst>
                                          <p:attrName>style.visibility</p:attrName>
                                        </p:attrNameLst>
                                      </p:cBhvr>
                                      <p:to>
                                        <p:strVal val="visible"/>
                                      </p:to>
                                    </p:set>
                                    <p:animEffect transition="in" filter="wipe(left)">
                                      <p:cBhvr>
                                        <p:cTn id="31" dur="500"/>
                                        <p:tgtEl>
                                          <p:spTgt spid="2519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3" presetClass="entr" presetSubtype="0" fill="hold" nodeType="clickEffect">
                                  <p:stCondLst>
                                    <p:cond delay="0"/>
                                  </p:stCondLst>
                                  <p:childTnLst>
                                    <p:set>
                                      <p:cBhvr>
                                        <p:cTn id="35" dur="1" fill="hold">
                                          <p:stCondLst>
                                            <p:cond delay="0"/>
                                          </p:stCondLst>
                                        </p:cTn>
                                        <p:tgtEl>
                                          <p:spTgt spid="251910"/>
                                        </p:tgtEl>
                                        <p:attrNameLst>
                                          <p:attrName>style.visibility</p:attrName>
                                        </p:attrNameLst>
                                      </p:cBhvr>
                                      <p:to>
                                        <p:strVal val="visible"/>
                                      </p:to>
                                    </p:set>
                                    <p:anim calcmode="lin" valueType="num">
                                      <p:cBhvr>
                                        <p:cTn id="36" dur="500" fill="hold"/>
                                        <p:tgtEl>
                                          <p:spTgt spid="251910"/>
                                        </p:tgtEl>
                                        <p:attrNameLst>
                                          <p:attrName>ppt_w</p:attrName>
                                        </p:attrNameLst>
                                      </p:cBhvr>
                                      <p:tavLst>
                                        <p:tav tm="0">
                                          <p:val>
                                            <p:fltVal val="0"/>
                                          </p:val>
                                        </p:tav>
                                        <p:tav tm="100000">
                                          <p:val>
                                            <p:strVal val="#ppt_w"/>
                                          </p:val>
                                        </p:tav>
                                      </p:tavLst>
                                    </p:anim>
                                    <p:anim calcmode="lin" valueType="num">
                                      <p:cBhvr>
                                        <p:cTn id="37" dur="500" fill="hold"/>
                                        <p:tgtEl>
                                          <p:spTgt spid="251910"/>
                                        </p:tgtEl>
                                        <p:attrNameLst>
                                          <p:attrName>ppt_h</p:attrName>
                                        </p:attrNameLst>
                                      </p:cBhvr>
                                      <p:tavLst>
                                        <p:tav tm="0">
                                          <p:val>
                                            <p:fltVal val="0"/>
                                          </p:val>
                                        </p:tav>
                                        <p:tav tm="100000">
                                          <p:val>
                                            <p:strVal val="#ppt_h"/>
                                          </p:val>
                                        </p:tav>
                                      </p:tavLst>
                                    </p:anim>
                                    <p:animEffect transition="in" filter="fade">
                                      <p:cBhvr>
                                        <p:cTn id="38" dur="500"/>
                                        <p:tgtEl>
                                          <p:spTgt spid="251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P spid="251911" grpId="0"/>
      <p:bldP spid="2519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full pattern</a:t>
            </a:r>
          </a:p>
        </p:txBody>
      </p:sp>
      <p:grpSp>
        <p:nvGrpSpPr>
          <p:cNvPr id="4" name="Group 3"/>
          <p:cNvGrpSpPr>
            <a:grpSpLocks/>
          </p:cNvGrpSpPr>
          <p:nvPr/>
        </p:nvGrpSpPr>
        <p:grpSpPr bwMode="auto">
          <a:xfrm>
            <a:off x="304800" y="1493185"/>
            <a:ext cx="7620000" cy="2489200"/>
            <a:chOff x="304800" y="2082800"/>
            <a:chExt cx="7620000" cy="2489200"/>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82800"/>
              <a:ext cx="4191000" cy="248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50"/>
            <p:cNvSpPr txBox="1">
              <a:spLocks noChangeArrowheads="1"/>
            </p:cNvSpPr>
            <p:nvPr/>
          </p:nvSpPr>
          <p:spPr bwMode="auto">
            <a:xfrm>
              <a:off x="4572000" y="3200400"/>
              <a:ext cx="3352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sm" len="lg"/>
                </a14:hiddenLine>
              </a:ext>
            </a:extLst>
          </p:spPr>
          <p:txBody>
            <a:bodyPr>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r>
                <a:rPr lang="fr-FR" u="none"/>
                <a:t>Competitive learning</a:t>
              </a:r>
              <a:endParaRPr lang="en-US" u="none"/>
            </a:p>
          </p:txBody>
        </p:sp>
      </p:grpSp>
      <p:grpSp>
        <p:nvGrpSpPr>
          <p:cNvPr id="7" name="Group 6"/>
          <p:cNvGrpSpPr>
            <a:grpSpLocks/>
          </p:cNvGrpSpPr>
          <p:nvPr/>
        </p:nvGrpSpPr>
        <p:grpSpPr bwMode="auto">
          <a:xfrm>
            <a:off x="304800" y="4287185"/>
            <a:ext cx="9220200" cy="1752600"/>
            <a:chOff x="304800" y="4876800"/>
            <a:chExt cx="9220200" cy="1752600"/>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876800"/>
              <a:ext cx="5777206"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50"/>
            <p:cNvSpPr txBox="1">
              <a:spLocks noChangeArrowheads="1"/>
            </p:cNvSpPr>
            <p:nvPr/>
          </p:nvSpPr>
          <p:spPr bwMode="auto">
            <a:xfrm>
              <a:off x="6172200" y="5334000"/>
              <a:ext cx="3352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type="none" w="sm" len="lg"/>
                </a14:hiddenLine>
              </a:ext>
            </a:extLst>
          </p:spPr>
          <p:txBody>
            <a:bodyPr>
              <a:spAutoFit/>
            </a:bodyPr>
            <a:lstStyle>
              <a:lvl1pPr eaLnBrk="0" hangingPunct="0">
                <a:defRPr sz="2400" u="sng">
                  <a:solidFill>
                    <a:schemeClr val="tx1"/>
                  </a:solidFill>
                  <a:latin typeface="Arial" charset="0"/>
                  <a:ea typeface="ＭＳ Ｐゴシック" charset="0"/>
                  <a:cs typeface="ＭＳ Ｐゴシック" charset="0"/>
                </a:defRPr>
              </a:lvl1pPr>
              <a:lvl2pPr marL="742950" indent="-285750" eaLnBrk="0" hangingPunct="0">
                <a:defRPr sz="2400" u="sng">
                  <a:solidFill>
                    <a:schemeClr val="tx1"/>
                  </a:solidFill>
                  <a:latin typeface="Arial" charset="0"/>
                  <a:ea typeface="ＭＳ Ｐゴシック" charset="0"/>
                </a:defRPr>
              </a:lvl2pPr>
              <a:lvl3pPr marL="1143000" indent="-228600" eaLnBrk="0" hangingPunct="0">
                <a:defRPr sz="2400" u="sng">
                  <a:solidFill>
                    <a:schemeClr val="tx1"/>
                  </a:solidFill>
                  <a:latin typeface="Arial" charset="0"/>
                  <a:ea typeface="ＭＳ Ｐゴシック" charset="0"/>
                </a:defRPr>
              </a:lvl3pPr>
              <a:lvl4pPr marL="1600200" indent="-228600" eaLnBrk="0" hangingPunct="0">
                <a:defRPr sz="2400" u="sng">
                  <a:solidFill>
                    <a:schemeClr val="tx1"/>
                  </a:solidFill>
                  <a:latin typeface="Arial" charset="0"/>
                  <a:ea typeface="ＭＳ Ｐゴシック" charset="0"/>
                </a:defRPr>
              </a:lvl4pPr>
              <a:lvl5pPr marL="2057400" indent="-228600" eaLnBrk="0" hangingPunct="0">
                <a:defRPr sz="2400" u="sng">
                  <a:solidFill>
                    <a:schemeClr val="tx1"/>
                  </a:solidFill>
                  <a:latin typeface="Arial" charset="0"/>
                  <a:ea typeface="ＭＳ Ｐゴシック" charset="0"/>
                </a:defRPr>
              </a:lvl5pPr>
              <a:lvl6pPr marL="2514600" indent="-228600" eaLnBrk="0" fontAlgn="base" hangingPunct="0">
                <a:spcBef>
                  <a:spcPct val="0"/>
                </a:spcBef>
                <a:spcAft>
                  <a:spcPct val="0"/>
                </a:spcAft>
                <a:defRPr sz="2400" u="sng">
                  <a:solidFill>
                    <a:schemeClr val="tx1"/>
                  </a:solidFill>
                  <a:latin typeface="Arial" charset="0"/>
                  <a:ea typeface="ＭＳ Ｐゴシック" charset="0"/>
                </a:defRPr>
              </a:lvl6pPr>
              <a:lvl7pPr marL="2971800" indent="-228600" eaLnBrk="0" fontAlgn="base" hangingPunct="0">
                <a:spcBef>
                  <a:spcPct val="0"/>
                </a:spcBef>
                <a:spcAft>
                  <a:spcPct val="0"/>
                </a:spcAft>
                <a:defRPr sz="2400" u="sng">
                  <a:solidFill>
                    <a:schemeClr val="tx1"/>
                  </a:solidFill>
                  <a:latin typeface="Arial" charset="0"/>
                  <a:ea typeface="ＭＳ Ｐゴシック" charset="0"/>
                </a:defRPr>
              </a:lvl7pPr>
              <a:lvl8pPr marL="3429000" indent="-228600" eaLnBrk="0" fontAlgn="base" hangingPunct="0">
                <a:spcBef>
                  <a:spcPct val="0"/>
                </a:spcBef>
                <a:spcAft>
                  <a:spcPct val="0"/>
                </a:spcAft>
                <a:defRPr sz="2400" u="sng">
                  <a:solidFill>
                    <a:schemeClr val="tx1"/>
                  </a:solidFill>
                  <a:latin typeface="Arial" charset="0"/>
                  <a:ea typeface="ＭＳ Ｐゴシック" charset="0"/>
                </a:defRPr>
              </a:lvl8pPr>
              <a:lvl9pPr marL="3886200" indent="-228600" eaLnBrk="0" fontAlgn="base" hangingPunct="0">
                <a:spcBef>
                  <a:spcPct val="0"/>
                </a:spcBef>
                <a:spcAft>
                  <a:spcPct val="0"/>
                </a:spcAft>
                <a:defRPr sz="2400" u="sng">
                  <a:solidFill>
                    <a:schemeClr val="tx1"/>
                  </a:solidFill>
                  <a:latin typeface="Arial" charset="0"/>
                  <a:ea typeface="ＭＳ Ｐゴシック" charset="0"/>
                </a:defRPr>
              </a:lvl9pPr>
            </a:lstStyle>
            <a:p>
              <a:r>
                <a:rPr lang="fr-FR" u="none"/>
                <a:t>Neurons « stack »</a:t>
              </a:r>
              <a:endParaRPr lang="en-US" u="none"/>
            </a:p>
          </p:txBody>
        </p:sp>
      </p:grpSp>
      <p:sp>
        <p:nvSpPr>
          <p:cNvPr id="10" name="TextBox 9"/>
          <p:cNvSpPr txBox="1"/>
          <p:nvPr/>
        </p:nvSpPr>
        <p:spPr>
          <a:xfrm>
            <a:off x="4021019" y="6379810"/>
            <a:ext cx="5288339" cy="369332"/>
          </a:xfrm>
          <a:prstGeom prst="rect">
            <a:avLst/>
          </a:prstGeom>
          <a:noFill/>
        </p:spPr>
        <p:txBody>
          <a:bodyPr wrap="none" rtlCol="0">
            <a:spAutoFit/>
          </a:bodyPr>
          <a:lstStyle/>
          <a:p>
            <a:r>
              <a:rPr lang="en-US" dirty="0"/>
              <a:t>Masquelier, </a:t>
            </a:r>
            <a:r>
              <a:rPr lang="en-US" dirty="0" err="1"/>
              <a:t>Guyonneau</a:t>
            </a:r>
            <a:r>
              <a:rPr lang="en-US" dirty="0"/>
              <a:t> &amp; Thorpe 2009. Neural Comp</a:t>
            </a:r>
          </a:p>
        </p:txBody>
      </p:sp>
    </p:spTree>
    <p:extLst>
      <p:ext uri="{BB962C8B-B14F-4D97-AF65-F5344CB8AC3E}">
        <p14:creationId xmlns:p14="http://schemas.microsoft.com/office/powerpoint/2010/main" val="13511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visual processing</a:t>
            </a:r>
          </a:p>
        </p:txBody>
      </p:sp>
      <p:sp>
        <p:nvSpPr>
          <p:cNvPr id="3" name="Content Placeholder 2"/>
          <p:cNvSpPr>
            <a:spLocks noGrp="1"/>
          </p:cNvSpPr>
          <p:nvPr>
            <p:ph idx="1"/>
          </p:nvPr>
        </p:nvSpPr>
        <p:spPr>
          <a:xfrm>
            <a:off x="457200" y="2516266"/>
            <a:ext cx="8229600" cy="3609897"/>
          </a:xfrm>
        </p:spPr>
        <p:txBody>
          <a:bodyPr/>
          <a:lstStyle/>
          <a:p>
            <a:pPr marL="0" indent="0" algn="ctr">
              <a:buNone/>
            </a:pPr>
            <a:r>
              <a:rPr lang="en-US" dirty="0"/>
              <a:t>Repeating spike patterns </a:t>
            </a:r>
          </a:p>
          <a:p>
            <a:pPr marL="0" indent="0" algn="ctr">
              <a:buNone/>
            </a:pPr>
            <a:r>
              <a:rPr lang="en-US" dirty="0"/>
              <a:t>= repeating visual features</a:t>
            </a:r>
          </a:p>
        </p:txBody>
      </p:sp>
      <p:sp>
        <p:nvSpPr>
          <p:cNvPr id="4" name="Slide Number Placeholder 3"/>
          <p:cNvSpPr>
            <a:spLocks noGrp="1"/>
          </p:cNvSpPr>
          <p:nvPr>
            <p:ph type="sldNum" sz="quarter" idx="12"/>
          </p:nvPr>
        </p:nvSpPr>
        <p:spPr/>
        <p:txBody>
          <a:bodyPr/>
          <a:lstStyle/>
          <a:p>
            <a:fld id="{71500B9B-C911-DE4A-82EB-E038183BEB1F}" type="slidenum">
              <a:rPr lang="en-US" smtClean="0"/>
              <a:t>22</a:t>
            </a:fld>
            <a:endParaRPr lang="en-US"/>
          </a:p>
        </p:txBody>
      </p:sp>
    </p:spTree>
    <p:extLst>
      <p:ext uri="{BB962C8B-B14F-4D97-AF65-F5344CB8AC3E}">
        <p14:creationId xmlns:p14="http://schemas.microsoft.com/office/powerpoint/2010/main" val="234958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79388" y="333375"/>
            <a:ext cx="8964612" cy="15113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4000">
                <a:effectLst/>
                <a:latin typeface="Arial" charset="0"/>
              </a:rPr>
              <a:t>Speed of processing in the human visual system</a:t>
            </a:r>
            <a:endParaRPr lang="en-US" sz="3200">
              <a:effectLst/>
              <a:latin typeface="Arial" charset="0"/>
            </a:endParaRPr>
          </a:p>
        </p:txBody>
      </p:sp>
      <p:sp>
        <p:nvSpPr>
          <p:cNvPr id="263171" name="Rectangle 3"/>
          <p:cNvSpPr>
            <a:spLocks noChangeArrowheads="1"/>
          </p:cNvSpPr>
          <p:nvPr/>
        </p:nvSpPr>
        <p:spPr bwMode="auto">
          <a:xfrm>
            <a:off x="-180975" y="1557338"/>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buClr>
                <a:schemeClr val="tx2"/>
              </a:buClr>
              <a:buSzPct val="115000"/>
              <a:buFont typeface="Wingdings" charset="0"/>
              <a:buChar char="§"/>
              <a:defRPr/>
            </a:pPr>
            <a:endParaRPr lang="en-US" sz="2800" u="none"/>
          </a:p>
        </p:txBody>
      </p:sp>
      <p:sp>
        <p:nvSpPr>
          <p:cNvPr id="263172" name="Rectangle 4"/>
          <p:cNvSpPr>
            <a:spLocks noChangeArrowheads="1"/>
          </p:cNvSpPr>
          <p:nvPr/>
        </p:nvSpPr>
        <p:spPr bwMode="auto">
          <a:xfrm>
            <a:off x="395288" y="2708275"/>
            <a:ext cx="8353425"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2800" b="1" u="none"/>
              <a:t>E.g. saccadic forced-choice</a:t>
            </a:r>
          </a:p>
          <a:p>
            <a:pPr algn="ctr">
              <a:defRPr/>
            </a:pPr>
            <a:endParaRPr lang="en-US" sz="2800" b="1" u="none"/>
          </a:p>
          <a:p>
            <a:pPr algn="ctr">
              <a:defRPr/>
            </a:pPr>
            <a:r>
              <a:rPr lang="en-US" sz="2800" b="1" u="none"/>
              <a:t>In which of the two images (left or right) is the animal?</a:t>
            </a:r>
          </a:p>
        </p:txBody>
      </p:sp>
    </p:spTree>
    <p:extLst>
      <p:ext uri="{BB962C8B-B14F-4D97-AF65-F5344CB8AC3E}">
        <p14:creationId xmlns:p14="http://schemas.microsoft.com/office/powerpoint/2010/main" val="968008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ChangeArrowheads="1"/>
          </p:cNvSpPr>
          <p:nvPr/>
        </p:nvSpPr>
        <p:spPr bwMode="auto">
          <a:xfrm>
            <a:off x="0" y="0"/>
            <a:ext cx="9144000" cy="68580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nvGrpSpPr>
          <p:cNvPr id="265219" name="Group 3"/>
          <p:cNvGrpSpPr>
            <a:grpSpLocks/>
          </p:cNvGrpSpPr>
          <p:nvPr/>
        </p:nvGrpSpPr>
        <p:grpSpPr bwMode="auto">
          <a:xfrm>
            <a:off x="2079625" y="3357563"/>
            <a:ext cx="4984750" cy="304800"/>
            <a:chOff x="1338" y="2115"/>
            <a:chExt cx="3140" cy="192"/>
          </a:xfrm>
        </p:grpSpPr>
        <p:grpSp>
          <p:nvGrpSpPr>
            <p:cNvPr id="70665" name="Group 4"/>
            <p:cNvGrpSpPr>
              <a:grpSpLocks/>
            </p:cNvGrpSpPr>
            <p:nvPr/>
          </p:nvGrpSpPr>
          <p:grpSpPr bwMode="auto">
            <a:xfrm>
              <a:off x="1338" y="2115"/>
              <a:ext cx="192" cy="192"/>
              <a:chOff x="2784" y="2112"/>
              <a:chExt cx="192" cy="192"/>
            </a:xfrm>
          </p:grpSpPr>
          <p:sp>
            <p:nvSpPr>
              <p:cNvPr id="265221" name="Line 5"/>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5222" name="Line 6"/>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70666" name="Group 7"/>
            <p:cNvGrpSpPr>
              <a:grpSpLocks/>
            </p:cNvGrpSpPr>
            <p:nvPr/>
          </p:nvGrpSpPr>
          <p:grpSpPr bwMode="auto">
            <a:xfrm>
              <a:off x="4286" y="2115"/>
              <a:ext cx="192" cy="192"/>
              <a:chOff x="2784" y="2112"/>
              <a:chExt cx="192" cy="192"/>
            </a:xfrm>
          </p:grpSpPr>
          <p:sp>
            <p:nvSpPr>
              <p:cNvPr id="265224" name="Line 8"/>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5225" name="Line 9"/>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grpSp>
        <p:nvGrpSpPr>
          <p:cNvPr id="265226" name="Group 10"/>
          <p:cNvGrpSpPr>
            <a:grpSpLocks/>
          </p:cNvGrpSpPr>
          <p:nvPr/>
        </p:nvGrpSpPr>
        <p:grpSpPr bwMode="auto">
          <a:xfrm>
            <a:off x="4419600" y="3352800"/>
            <a:ext cx="304800" cy="304800"/>
            <a:chOff x="2784" y="2112"/>
            <a:chExt cx="192" cy="192"/>
          </a:xfrm>
        </p:grpSpPr>
        <p:sp>
          <p:nvSpPr>
            <p:cNvPr id="265227" name="Line 11"/>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5228" name="Line 12"/>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265229" name="Group 13"/>
          <p:cNvGrpSpPr>
            <a:grpSpLocks/>
          </p:cNvGrpSpPr>
          <p:nvPr/>
        </p:nvGrpSpPr>
        <p:grpSpPr bwMode="auto">
          <a:xfrm>
            <a:off x="393700" y="836613"/>
            <a:ext cx="8355013" cy="5629275"/>
            <a:chOff x="249" y="428"/>
            <a:chExt cx="5263" cy="3546"/>
          </a:xfrm>
        </p:grpSpPr>
        <p:pic>
          <p:nvPicPr>
            <p:cNvPr id="2652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428"/>
              <a:ext cx="2360" cy="3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523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428"/>
              <a:ext cx="2360" cy="3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3224622815"/>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nodeType="clickEffect">
                                  <p:stCondLst>
                                    <p:cond delay="0"/>
                                  </p:stCondLst>
                                  <p:childTnLst>
                                    <p:set>
                                      <p:cBhvr>
                                        <p:cTn id="6" dur="2000">
                                          <p:stCondLst>
                                            <p:cond delay="0"/>
                                          </p:stCondLst>
                                        </p:cTn>
                                        <p:tgtEl>
                                          <p:spTgt spid="265226"/>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65226"/>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1" presetClass="entr" presetSubtype="0" fill="hold" nodeType="clickEffect">
                                  <p:stCondLst>
                                    <p:cond delay="200"/>
                                  </p:stCondLst>
                                  <p:childTnLst>
                                    <p:set>
                                      <p:cBhvr>
                                        <p:cTn id="10" dur="100">
                                          <p:stCondLst>
                                            <p:cond delay="0"/>
                                          </p:stCondLst>
                                        </p:cTn>
                                        <p:tgtEl>
                                          <p:spTgt spid="265229"/>
                                        </p:tgtEl>
                                        <p:attrNameLst>
                                          <p:attrName>style.visibility</p:attrName>
                                        </p:attrNameLst>
                                      </p:cBhvr>
                                      <p:to>
                                        <p:strVal val="visible"/>
                                      </p:to>
                                    </p:set>
                                  </p:childTnLst>
                                </p:cTn>
                              </p:par>
                            </p:childTnLst>
                          </p:cTn>
                        </p:par>
                        <p:par>
                          <p:cTn id="11" fill="hold" nodeType="afterGroup">
                            <p:stCondLst>
                              <p:cond delay="300"/>
                            </p:stCondLst>
                            <p:childTnLst>
                              <p:par>
                                <p:cTn id="12" presetID="11" presetClass="entr" presetSubtype="0" fill="hold" nodeType="afterEffect">
                                  <p:stCondLst>
                                    <p:cond delay="0"/>
                                  </p:stCondLst>
                                  <p:childTnLst>
                                    <p:set>
                                      <p:cBhvr>
                                        <p:cTn id="13" dur="1000">
                                          <p:stCondLst>
                                            <p:cond delay="0"/>
                                          </p:stCondLst>
                                        </p:cTn>
                                        <p:tgtEl>
                                          <p:spTgt spid="265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ChangeArrowheads="1"/>
          </p:cNvSpPr>
          <p:nvPr/>
        </p:nvSpPr>
        <p:spPr bwMode="auto">
          <a:xfrm>
            <a:off x="0" y="0"/>
            <a:ext cx="9144000" cy="68580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nvGrpSpPr>
          <p:cNvPr id="267267" name="Group 3"/>
          <p:cNvGrpSpPr>
            <a:grpSpLocks/>
          </p:cNvGrpSpPr>
          <p:nvPr/>
        </p:nvGrpSpPr>
        <p:grpSpPr bwMode="auto">
          <a:xfrm>
            <a:off x="2079625" y="3357563"/>
            <a:ext cx="4984750" cy="304800"/>
            <a:chOff x="1338" y="2115"/>
            <a:chExt cx="3140" cy="192"/>
          </a:xfrm>
        </p:grpSpPr>
        <p:grpSp>
          <p:nvGrpSpPr>
            <p:cNvPr id="72713" name="Group 4"/>
            <p:cNvGrpSpPr>
              <a:grpSpLocks/>
            </p:cNvGrpSpPr>
            <p:nvPr/>
          </p:nvGrpSpPr>
          <p:grpSpPr bwMode="auto">
            <a:xfrm>
              <a:off x="1338" y="2115"/>
              <a:ext cx="192" cy="192"/>
              <a:chOff x="2784" y="2112"/>
              <a:chExt cx="192" cy="192"/>
            </a:xfrm>
          </p:grpSpPr>
          <p:sp>
            <p:nvSpPr>
              <p:cNvPr id="267269" name="Line 5"/>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7270" name="Line 6"/>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72714" name="Group 7"/>
            <p:cNvGrpSpPr>
              <a:grpSpLocks/>
            </p:cNvGrpSpPr>
            <p:nvPr/>
          </p:nvGrpSpPr>
          <p:grpSpPr bwMode="auto">
            <a:xfrm>
              <a:off x="4286" y="2115"/>
              <a:ext cx="192" cy="192"/>
              <a:chOff x="2784" y="2112"/>
              <a:chExt cx="192" cy="192"/>
            </a:xfrm>
          </p:grpSpPr>
          <p:sp>
            <p:nvSpPr>
              <p:cNvPr id="267272" name="Line 8"/>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7273" name="Line 9"/>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grpSp>
        <p:nvGrpSpPr>
          <p:cNvPr id="267274" name="Group 10"/>
          <p:cNvGrpSpPr>
            <a:grpSpLocks/>
          </p:cNvGrpSpPr>
          <p:nvPr/>
        </p:nvGrpSpPr>
        <p:grpSpPr bwMode="auto">
          <a:xfrm>
            <a:off x="4419600" y="3352800"/>
            <a:ext cx="304800" cy="304800"/>
            <a:chOff x="2784" y="2112"/>
            <a:chExt cx="192" cy="192"/>
          </a:xfrm>
        </p:grpSpPr>
        <p:sp>
          <p:nvSpPr>
            <p:cNvPr id="267275" name="Line 11"/>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7276" name="Line 12"/>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267277" name="Group 13"/>
          <p:cNvGrpSpPr>
            <a:grpSpLocks/>
          </p:cNvGrpSpPr>
          <p:nvPr/>
        </p:nvGrpSpPr>
        <p:grpSpPr bwMode="auto">
          <a:xfrm>
            <a:off x="395288" y="692150"/>
            <a:ext cx="8428037" cy="5629275"/>
            <a:chOff x="249" y="436"/>
            <a:chExt cx="5309" cy="3546"/>
          </a:xfrm>
        </p:grpSpPr>
        <p:pic>
          <p:nvPicPr>
            <p:cNvPr id="26727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436"/>
              <a:ext cx="2360" cy="3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727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436"/>
              <a:ext cx="2360" cy="3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2954654291"/>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nodeType="clickEffect">
                                  <p:stCondLst>
                                    <p:cond delay="0"/>
                                  </p:stCondLst>
                                  <p:childTnLst>
                                    <p:set>
                                      <p:cBhvr>
                                        <p:cTn id="6" dur="2000">
                                          <p:stCondLst>
                                            <p:cond delay="0"/>
                                          </p:stCondLst>
                                        </p:cTn>
                                        <p:tgtEl>
                                          <p:spTgt spid="267274"/>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67274"/>
                                        </p:tgtEl>
                                        <p:attrNameLst>
                                          <p:attrName>style.visibility</p:attrName>
                                        </p:attrNameLst>
                                      </p:cBhvr>
                                      <p:to>
                                        <p:strVal val="hidden"/>
                                      </p:to>
                                    </p:set>
                                  </p:subTnLst>
                                </p:cTn>
                              </p:par>
                            </p:childTnLst>
                          </p:cTn>
                        </p:par>
                        <p:par>
                          <p:cTn id="7" fill="hold" nodeType="afterGroup">
                            <p:stCondLst>
                              <p:cond delay="2000"/>
                            </p:stCondLst>
                            <p:childTnLst>
                              <p:par>
                                <p:cTn id="8" presetID="11" presetClass="entr" presetSubtype="0" fill="hold" nodeType="afterEffect">
                                  <p:stCondLst>
                                    <p:cond delay="200"/>
                                  </p:stCondLst>
                                  <p:childTnLst>
                                    <p:set>
                                      <p:cBhvr>
                                        <p:cTn id="9" dur="100">
                                          <p:stCondLst>
                                            <p:cond delay="0"/>
                                          </p:stCondLst>
                                        </p:cTn>
                                        <p:tgtEl>
                                          <p:spTgt spid="267277"/>
                                        </p:tgtEl>
                                        <p:attrNameLst>
                                          <p:attrName>style.visibility</p:attrName>
                                        </p:attrNameLst>
                                      </p:cBhvr>
                                      <p:to>
                                        <p:strVal val="visible"/>
                                      </p:to>
                                    </p:set>
                                  </p:childTnLst>
                                </p:cTn>
                              </p:par>
                            </p:childTnLst>
                          </p:cTn>
                        </p:par>
                        <p:par>
                          <p:cTn id="10" fill="hold" nodeType="afterGroup">
                            <p:stCondLst>
                              <p:cond delay="2300"/>
                            </p:stCondLst>
                            <p:childTnLst>
                              <p:par>
                                <p:cTn id="11" presetID="11" presetClass="entr" presetSubtype="0" fill="hold" nodeType="afterEffect">
                                  <p:stCondLst>
                                    <p:cond delay="0"/>
                                  </p:stCondLst>
                                  <p:childTnLst>
                                    <p:set>
                                      <p:cBhvr>
                                        <p:cTn id="12" dur="1000">
                                          <p:stCondLst>
                                            <p:cond delay="0"/>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ChangeArrowheads="1"/>
          </p:cNvSpPr>
          <p:nvPr/>
        </p:nvSpPr>
        <p:spPr bwMode="auto">
          <a:xfrm>
            <a:off x="0" y="0"/>
            <a:ext cx="9144000" cy="68580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nvGrpSpPr>
          <p:cNvPr id="269315" name="Group 3"/>
          <p:cNvGrpSpPr>
            <a:grpSpLocks/>
          </p:cNvGrpSpPr>
          <p:nvPr/>
        </p:nvGrpSpPr>
        <p:grpSpPr bwMode="auto">
          <a:xfrm>
            <a:off x="2079625" y="3357563"/>
            <a:ext cx="4984750" cy="304800"/>
            <a:chOff x="1338" y="2115"/>
            <a:chExt cx="3140" cy="192"/>
          </a:xfrm>
        </p:grpSpPr>
        <p:grpSp>
          <p:nvGrpSpPr>
            <p:cNvPr id="74761" name="Group 4"/>
            <p:cNvGrpSpPr>
              <a:grpSpLocks/>
            </p:cNvGrpSpPr>
            <p:nvPr/>
          </p:nvGrpSpPr>
          <p:grpSpPr bwMode="auto">
            <a:xfrm>
              <a:off x="1338" y="2115"/>
              <a:ext cx="192" cy="192"/>
              <a:chOff x="2784" y="2112"/>
              <a:chExt cx="192" cy="192"/>
            </a:xfrm>
          </p:grpSpPr>
          <p:sp>
            <p:nvSpPr>
              <p:cNvPr id="269317" name="Line 5"/>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9318" name="Line 6"/>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74762" name="Group 7"/>
            <p:cNvGrpSpPr>
              <a:grpSpLocks/>
            </p:cNvGrpSpPr>
            <p:nvPr/>
          </p:nvGrpSpPr>
          <p:grpSpPr bwMode="auto">
            <a:xfrm>
              <a:off x="4286" y="2115"/>
              <a:ext cx="192" cy="192"/>
              <a:chOff x="2784" y="2112"/>
              <a:chExt cx="192" cy="192"/>
            </a:xfrm>
          </p:grpSpPr>
          <p:sp>
            <p:nvSpPr>
              <p:cNvPr id="269320" name="Line 8"/>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9321" name="Line 9"/>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grpSp>
        <p:nvGrpSpPr>
          <p:cNvPr id="269322" name="Group 10"/>
          <p:cNvGrpSpPr>
            <a:grpSpLocks/>
          </p:cNvGrpSpPr>
          <p:nvPr/>
        </p:nvGrpSpPr>
        <p:grpSpPr bwMode="auto">
          <a:xfrm>
            <a:off x="4419600" y="3352800"/>
            <a:ext cx="304800" cy="304800"/>
            <a:chOff x="2784" y="2112"/>
            <a:chExt cx="192" cy="192"/>
          </a:xfrm>
        </p:grpSpPr>
        <p:sp>
          <p:nvSpPr>
            <p:cNvPr id="269323" name="Line 11"/>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69324" name="Line 12"/>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269325" name="Group 13"/>
          <p:cNvGrpSpPr>
            <a:grpSpLocks/>
          </p:cNvGrpSpPr>
          <p:nvPr/>
        </p:nvGrpSpPr>
        <p:grpSpPr bwMode="auto">
          <a:xfrm>
            <a:off x="250825" y="679450"/>
            <a:ext cx="8499475" cy="5629275"/>
            <a:chOff x="158" y="428"/>
            <a:chExt cx="5354" cy="3546"/>
          </a:xfrm>
        </p:grpSpPr>
        <p:pic>
          <p:nvPicPr>
            <p:cNvPr id="26932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428"/>
              <a:ext cx="2360" cy="3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932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434"/>
              <a:ext cx="2360" cy="3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644397278"/>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nodeType="clickEffect">
                                  <p:stCondLst>
                                    <p:cond delay="0"/>
                                  </p:stCondLst>
                                  <p:childTnLst>
                                    <p:set>
                                      <p:cBhvr>
                                        <p:cTn id="6" dur="1000">
                                          <p:stCondLst>
                                            <p:cond delay="0"/>
                                          </p:stCondLst>
                                        </p:cTn>
                                        <p:tgtEl>
                                          <p:spTgt spid="269322"/>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69322"/>
                                        </p:tgtEl>
                                        <p:attrNameLst>
                                          <p:attrName>style.visibility</p:attrName>
                                        </p:attrNameLst>
                                      </p:cBhvr>
                                      <p:to>
                                        <p:strVal val="hidden"/>
                                      </p:to>
                                    </p:set>
                                  </p:subTnLst>
                                </p:cTn>
                              </p:par>
                            </p:childTnLst>
                          </p:cTn>
                        </p:par>
                        <p:par>
                          <p:cTn id="7" fill="hold" nodeType="afterGroup">
                            <p:stCondLst>
                              <p:cond delay="1000"/>
                            </p:stCondLst>
                            <p:childTnLst>
                              <p:par>
                                <p:cTn id="8" presetID="11" presetClass="entr" presetSubtype="0" fill="hold" nodeType="afterEffect">
                                  <p:stCondLst>
                                    <p:cond delay="200"/>
                                  </p:stCondLst>
                                  <p:childTnLst>
                                    <p:set>
                                      <p:cBhvr>
                                        <p:cTn id="9" dur="100">
                                          <p:stCondLst>
                                            <p:cond delay="0"/>
                                          </p:stCondLst>
                                        </p:cTn>
                                        <p:tgtEl>
                                          <p:spTgt spid="269325"/>
                                        </p:tgtEl>
                                        <p:attrNameLst>
                                          <p:attrName>style.visibility</p:attrName>
                                        </p:attrNameLst>
                                      </p:cBhvr>
                                      <p:to>
                                        <p:strVal val="visible"/>
                                      </p:to>
                                    </p:set>
                                  </p:childTnLst>
                                </p:cTn>
                              </p:par>
                            </p:childTnLst>
                          </p:cTn>
                        </p:par>
                        <p:par>
                          <p:cTn id="10" fill="hold" nodeType="afterGroup">
                            <p:stCondLst>
                              <p:cond delay="1300"/>
                            </p:stCondLst>
                            <p:childTnLst>
                              <p:par>
                                <p:cTn id="11" presetID="11" presetClass="entr" presetSubtype="0" fill="hold" nodeType="afterEffect">
                                  <p:stCondLst>
                                    <p:cond delay="0"/>
                                  </p:stCondLst>
                                  <p:childTnLst>
                                    <p:set>
                                      <p:cBhvr>
                                        <p:cTn id="12" dur="1000">
                                          <p:stCondLst>
                                            <p:cond delay="0"/>
                                          </p:stCondLst>
                                        </p:cTn>
                                        <p:tgtEl>
                                          <p:spTgt spid="269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ChangeArrowheads="1"/>
          </p:cNvSpPr>
          <p:nvPr/>
        </p:nvSpPr>
        <p:spPr bwMode="auto">
          <a:xfrm>
            <a:off x="0" y="0"/>
            <a:ext cx="9144000" cy="68580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nvGrpSpPr>
          <p:cNvPr id="271363" name="Group 3"/>
          <p:cNvGrpSpPr>
            <a:grpSpLocks/>
          </p:cNvGrpSpPr>
          <p:nvPr/>
        </p:nvGrpSpPr>
        <p:grpSpPr bwMode="auto">
          <a:xfrm>
            <a:off x="2079625" y="3357563"/>
            <a:ext cx="4984750" cy="304800"/>
            <a:chOff x="1338" y="2115"/>
            <a:chExt cx="3140" cy="192"/>
          </a:xfrm>
        </p:grpSpPr>
        <p:grpSp>
          <p:nvGrpSpPr>
            <p:cNvPr id="76809" name="Group 4"/>
            <p:cNvGrpSpPr>
              <a:grpSpLocks/>
            </p:cNvGrpSpPr>
            <p:nvPr/>
          </p:nvGrpSpPr>
          <p:grpSpPr bwMode="auto">
            <a:xfrm>
              <a:off x="1338" y="2115"/>
              <a:ext cx="192" cy="192"/>
              <a:chOff x="2784" y="2112"/>
              <a:chExt cx="192" cy="192"/>
            </a:xfrm>
          </p:grpSpPr>
          <p:sp>
            <p:nvSpPr>
              <p:cNvPr id="271365" name="Line 5"/>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71366" name="Line 6"/>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76810" name="Group 7"/>
            <p:cNvGrpSpPr>
              <a:grpSpLocks/>
            </p:cNvGrpSpPr>
            <p:nvPr/>
          </p:nvGrpSpPr>
          <p:grpSpPr bwMode="auto">
            <a:xfrm>
              <a:off x="4286" y="2115"/>
              <a:ext cx="192" cy="192"/>
              <a:chOff x="2784" y="2112"/>
              <a:chExt cx="192" cy="192"/>
            </a:xfrm>
          </p:grpSpPr>
          <p:sp>
            <p:nvSpPr>
              <p:cNvPr id="271368" name="Line 8"/>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71369" name="Line 9"/>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grpSp>
        <p:nvGrpSpPr>
          <p:cNvPr id="271370" name="Group 10"/>
          <p:cNvGrpSpPr>
            <a:grpSpLocks/>
          </p:cNvGrpSpPr>
          <p:nvPr/>
        </p:nvGrpSpPr>
        <p:grpSpPr bwMode="auto">
          <a:xfrm>
            <a:off x="4419600" y="3352800"/>
            <a:ext cx="304800" cy="304800"/>
            <a:chOff x="2784" y="2112"/>
            <a:chExt cx="192" cy="192"/>
          </a:xfrm>
        </p:grpSpPr>
        <p:sp>
          <p:nvSpPr>
            <p:cNvPr id="271371" name="Line 11"/>
            <p:cNvSpPr>
              <a:spLocks noChangeShapeType="1"/>
            </p:cNvSpPr>
            <p:nvPr/>
          </p:nvSpPr>
          <p:spPr bwMode="auto">
            <a:xfrm>
              <a:off x="2880" y="2112"/>
              <a:ext cx="0" cy="192"/>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271372" name="Line 12"/>
            <p:cNvSpPr>
              <a:spLocks noChangeShapeType="1"/>
            </p:cNvSpPr>
            <p:nvPr/>
          </p:nvSpPr>
          <p:spPr bwMode="auto">
            <a:xfrm>
              <a:off x="2784" y="2208"/>
              <a:ext cx="192" cy="0"/>
            </a:xfrm>
            <a:prstGeom prst="line">
              <a:avLst/>
            </a:prstGeom>
            <a:noFill/>
            <a:ln w="5715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grpSp>
      <p:grpSp>
        <p:nvGrpSpPr>
          <p:cNvPr id="271373" name="Group 13"/>
          <p:cNvGrpSpPr>
            <a:grpSpLocks/>
          </p:cNvGrpSpPr>
          <p:nvPr/>
        </p:nvGrpSpPr>
        <p:grpSpPr bwMode="auto">
          <a:xfrm>
            <a:off x="323850" y="679450"/>
            <a:ext cx="8424863" cy="5629275"/>
            <a:chOff x="204" y="428"/>
            <a:chExt cx="5307" cy="3546"/>
          </a:xfrm>
        </p:grpSpPr>
        <p:pic>
          <p:nvPicPr>
            <p:cNvPr id="27137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 y="428"/>
              <a:ext cx="2360" cy="3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7137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 y="434"/>
              <a:ext cx="2360" cy="3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type="none" w="sm"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2223464215"/>
      </p:ext>
    </p:extLst>
  </p:cSld>
  <p:clrMapOvr>
    <a:masterClrMapping/>
  </p:clrMapOvr>
  <p:transition advTm="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1" presetClass="entr" presetSubtype="0" fill="hold" nodeType="clickEffect">
                                  <p:stCondLst>
                                    <p:cond delay="0"/>
                                  </p:stCondLst>
                                  <p:childTnLst>
                                    <p:set>
                                      <p:cBhvr>
                                        <p:cTn id="6" dur="1000">
                                          <p:stCondLst>
                                            <p:cond delay="0"/>
                                          </p:stCondLst>
                                        </p:cTn>
                                        <p:tgtEl>
                                          <p:spTgt spid="271370"/>
                                        </p:tgtEl>
                                        <p:attrNameLst>
                                          <p:attrName>style.visibility</p:attrName>
                                        </p:attrNameLst>
                                      </p:cBhvr>
                                      <p:to>
                                        <p:strVal val="visible"/>
                                      </p:to>
                                    </p:set>
                                  </p:childTnLst>
                                  <p:subTnLst>
                                    <p:set>
                                      <p:cBhvr override="childStyle">
                                        <p:cTn dur="1" fill="hold" display="0" masterRel="sameClick" afterEffect="1">
                                          <p:stCondLst>
                                            <p:cond evt="end" delay="0">
                                              <p:tn val="5"/>
                                            </p:cond>
                                          </p:stCondLst>
                                        </p:cTn>
                                        <p:tgtEl>
                                          <p:spTgt spid="271370"/>
                                        </p:tgtEl>
                                        <p:attrNameLst>
                                          <p:attrName>style.visibility</p:attrName>
                                        </p:attrNameLst>
                                      </p:cBhvr>
                                      <p:to>
                                        <p:strVal val="hidden"/>
                                      </p:to>
                                    </p:set>
                                  </p:subTnLst>
                                </p:cTn>
                              </p:par>
                            </p:childTnLst>
                          </p:cTn>
                        </p:par>
                        <p:par>
                          <p:cTn id="7" fill="hold" nodeType="afterGroup">
                            <p:stCondLst>
                              <p:cond delay="1000"/>
                            </p:stCondLst>
                            <p:childTnLst>
                              <p:par>
                                <p:cTn id="8" presetID="11" presetClass="entr" presetSubtype="0" fill="hold" nodeType="afterEffect">
                                  <p:stCondLst>
                                    <p:cond delay="200"/>
                                  </p:stCondLst>
                                  <p:childTnLst>
                                    <p:set>
                                      <p:cBhvr>
                                        <p:cTn id="9" dur="100">
                                          <p:stCondLst>
                                            <p:cond delay="0"/>
                                          </p:stCondLst>
                                        </p:cTn>
                                        <p:tgtEl>
                                          <p:spTgt spid="271373"/>
                                        </p:tgtEl>
                                        <p:attrNameLst>
                                          <p:attrName>style.visibility</p:attrName>
                                        </p:attrNameLst>
                                      </p:cBhvr>
                                      <p:to>
                                        <p:strVal val="visible"/>
                                      </p:to>
                                    </p:set>
                                  </p:childTnLst>
                                </p:cTn>
                              </p:par>
                            </p:childTnLst>
                          </p:cTn>
                        </p:par>
                        <p:par>
                          <p:cTn id="10" fill="hold" nodeType="afterGroup">
                            <p:stCondLst>
                              <p:cond delay="1300"/>
                            </p:stCondLst>
                            <p:childTnLst>
                              <p:par>
                                <p:cTn id="11" presetID="11" presetClass="entr" presetSubtype="0" fill="hold" nodeType="afterEffect">
                                  <p:stCondLst>
                                    <p:cond delay="0"/>
                                  </p:stCondLst>
                                  <p:childTnLst>
                                    <p:set>
                                      <p:cBhvr>
                                        <p:cTn id="12" dur="1000">
                                          <p:stCondLst>
                                            <p:cond delay="0"/>
                                          </p:stCondLst>
                                        </p:cTn>
                                        <p:tgtEl>
                                          <p:spTgt spid="271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rmAutofit fontScale="90000"/>
          </a:bodyPr>
          <a:lstStyle/>
          <a:p>
            <a:pPr>
              <a:defRPr/>
            </a:pPr>
            <a:r>
              <a:rPr lang="en-US" dirty="0">
                <a:effectLst/>
                <a:latin typeface="Arial" charset="0"/>
              </a:rPr>
              <a:t>Visual system: speed</a:t>
            </a:r>
            <a:br>
              <a:rPr lang="en-US" dirty="0">
                <a:effectLst/>
                <a:latin typeface="Arial" charset="0"/>
              </a:rPr>
            </a:br>
            <a:r>
              <a:rPr lang="en-US" sz="3200" dirty="0">
                <a:effectLst/>
                <a:latin typeface="Arial" charset="0"/>
              </a:rPr>
              <a:t>Psychophysics</a:t>
            </a:r>
          </a:p>
        </p:txBody>
      </p:sp>
      <p:sp>
        <p:nvSpPr>
          <p:cNvPr id="78849" name="Rectangle 2"/>
          <p:cNvSpPr>
            <a:spLocks noGrp="1" noChangeArrowheads="1"/>
          </p:cNvSpPr>
          <p:nvPr>
            <p:ph idx="1"/>
          </p:nvPr>
        </p:nvSpPr>
        <p:spPr>
          <a:xfrm>
            <a:off x="395288" y="1916113"/>
            <a:ext cx="8424862" cy="42433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sz="2400" dirty="0">
                <a:effectLst/>
                <a:latin typeface="Arial" charset="0"/>
              </a:rPr>
              <a:t>The eyes can move towards animals in as little as 120-30 </a:t>
            </a:r>
            <a:r>
              <a:rPr lang="en-US" sz="2400" dirty="0" err="1">
                <a:effectLst/>
                <a:latin typeface="Arial" charset="0"/>
              </a:rPr>
              <a:t>ms</a:t>
            </a:r>
            <a:r>
              <a:rPr lang="en-US" sz="2400" dirty="0">
                <a:effectLst/>
                <a:latin typeface="Arial" charset="0"/>
              </a:rPr>
              <a:t>!!! (</a:t>
            </a:r>
            <a:r>
              <a:rPr lang="en-US" sz="2400" dirty="0" err="1">
                <a:effectLst/>
                <a:latin typeface="Arial" charset="0"/>
              </a:rPr>
              <a:t>Kirchner&amp;Thorpe</a:t>
            </a:r>
            <a:r>
              <a:rPr lang="en-US" sz="2400" dirty="0">
                <a:effectLst/>
                <a:latin typeface="Arial" charset="0"/>
              </a:rPr>
              <a:t> 2006)</a:t>
            </a:r>
          </a:p>
          <a:p>
            <a:pPr>
              <a:lnSpc>
                <a:spcPct val="90000"/>
              </a:lnSpc>
            </a:pPr>
            <a:endParaRPr lang="en-US" sz="2400" dirty="0">
              <a:effectLst/>
              <a:latin typeface="Arial" charset="0"/>
            </a:endParaRPr>
          </a:p>
          <a:p>
            <a:pPr>
              <a:lnSpc>
                <a:spcPct val="90000"/>
              </a:lnSpc>
            </a:pPr>
            <a:r>
              <a:rPr lang="en-US" sz="2400" dirty="0">
                <a:effectLst/>
                <a:latin typeface="Arial" charset="0"/>
              </a:rPr>
              <a:t>It is even faster for faces: 100ms! (</a:t>
            </a:r>
            <a:r>
              <a:rPr lang="en-US" sz="2400" dirty="0" err="1">
                <a:effectLst/>
                <a:latin typeface="Arial" charset="0"/>
              </a:rPr>
              <a:t>Crouzet</a:t>
            </a:r>
            <a:r>
              <a:rPr lang="en-US" sz="2400" dirty="0">
                <a:effectLst/>
                <a:latin typeface="Arial" charset="0"/>
              </a:rPr>
              <a:t>, Kirchner &amp; Thorpe 2010)</a:t>
            </a:r>
          </a:p>
          <a:p>
            <a:pPr>
              <a:lnSpc>
                <a:spcPct val="90000"/>
              </a:lnSpc>
            </a:pPr>
            <a:endParaRPr lang="en-US" sz="2400" dirty="0">
              <a:effectLst/>
              <a:latin typeface="Arial" charset="0"/>
            </a:endParaRPr>
          </a:p>
          <a:p>
            <a:pPr>
              <a:lnSpc>
                <a:spcPct val="90000"/>
              </a:lnSpc>
            </a:pPr>
            <a:r>
              <a:rPr lang="en-US" sz="2400" dirty="0">
                <a:effectLst/>
                <a:latin typeface="Arial" charset="0"/>
              </a:rPr>
              <a:t>20-30ms for motor delays =&gt; visual processing must occur in 100 </a:t>
            </a:r>
            <a:r>
              <a:rPr lang="en-US" sz="2400" dirty="0" err="1">
                <a:effectLst/>
                <a:latin typeface="Arial" charset="0"/>
              </a:rPr>
              <a:t>ms</a:t>
            </a:r>
            <a:r>
              <a:rPr lang="en-US" sz="2400" dirty="0">
                <a:effectLst/>
                <a:latin typeface="Arial" charset="0"/>
              </a:rPr>
              <a:t> or less, and even less for faces</a:t>
            </a:r>
          </a:p>
          <a:p>
            <a:pPr>
              <a:lnSpc>
                <a:spcPct val="90000"/>
              </a:lnSpc>
              <a:buFont typeface="Wingdings" charset="0"/>
              <a:buNone/>
            </a:pPr>
            <a:endParaRPr lang="en-US" sz="2400" dirty="0">
              <a:effectLst/>
              <a:latin typeface="Arial" charset="0"/>
            </a:endParaRPr>
          </a:p>
        </p:txBody>
      </p:sp>
    </p:spTree>
    <p:extLst>
      <p:ext uri="{BB962C8B-B14F-4D97-AF65-F5344CB8AC3E}">
        <p14:creationId xmlns:p14="http://schemas.microsoft.com/office/powerpoint/2010/main" val="2902571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ChangeArrowheads="1"/>
          </p:cNvSpPr>
          <p:nvPr/>
        </p:nvSpPr>
        <p:spPr bwMode="auto">
          <a:xfrm>
            <a:off x="395288" y="4975118"/>
            <a:ext cx="3810000" cy="18970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0" hangingPunct="0">
              <a:lnSpc>
                <a:spcPct val="90000"/>
              </a:lnSpc>
              <a:spcBef>
                <a:spcPct val="20000"/>
              </a:spcBef>
              <a:buClr>
                <a:srgbClr val="FFFFFF"/>
              </a:buClr>
              <a:defRPr/>
            </a:pPr>
            <a:r>
              <a:rPr kumimoji="1" lang="fr-FR" sz="2000" u="none" dirty="0"/>
              <a:t>Arguments</a:t>
            </a:r>
          </a:p>
          <a:p>
            <a:pPr eaLnBrk="0" hangingPunct="0">
              <a:lnSpc>
                <a:spcPct val="90000"/>
              </a:lnSpc>
              <a:spcBef>
                <a:spcPct val="20000"/>
              </a:spcBef>
              <a:buClr>
                <a:srgbClr val="FFFFFF"/>
              </a:buClr>
              <a:defRPr/>
            </a:pPr>
            <a:r>
              <a:rPr kumimoji="1" lang="fr-FR" sz="2000" u="none" dirty="0"/>
              <a:t>1) </a:t>
            </a:r>
            <a:r>
              <a:rPr kumimoji="1" lang="fr-FR" sz="2000" u="none" dirty="0" err="1"/>
              <a:t>Roughly</a:t>
            </a:r>
            <a:r>
              <a:rPr kumimoji="1" lang="fr-FR" sz="2000" u="none" dirty="0"/>
              <a:t> 10 </a:t>
            </a:r>
            <a:r>
              <a:rPr kumimoji="1" lang="fr-FR" sz="2000" u="none" dirty="0" err="1"/>
              <a:t>layers</a:t>
            </a:r>
            <a:endParaRPr kumimoji="1" lang="fr-FR" sz="2000" u="none" dirty="0"/>
          </a:p>
          <a:p>
            <a:pPr eaLnBrk="0" hangingPunct="0">
              <a:lnSpc>
                <a:spcPct val="90000"/>
              </a:lnSpc>
              <a:spcBef>
                <a:spcPct val="20000"/>
              </a:spcBef>
              <a:buClr>
                <a:srgbClr val="FFFFFF"/>
              </a:buClr>
              <a:defRPr/>
            </a:pPr>
            <a:r>
              <a:rPr kumimoji="1" lang="fr-FR" sz="2000" u="none" dirty="0"/>
              <a:t>2) 10 ms per layer</a:t>
            </a:r>
          </a:p>
          <a:p>
            <a:pPr eaLnBrk="0" hangingPunct="0">
              <a:lnSpc>
                <a:spcPct val="90000"/>
              </a:lnSpc>
              <a:spcBef>
                <a:spcPct val="20000"/>
              </a:spcBef>
              <a:buClr>
                <a:srgbClr val="FFFFFF"/>
              </a:buClr>
              <a:defRPr/>
            </a:pPr>
            <a:r>
              <a:rPr kumimoji="1" lang="fr-FR" sz="2000" dirty="0"/>
              <a:t>3) </a:t>
            </a:r>
            <a:r>
              <a:rPr kumimoji="1" lang="fr-FR" sz="2000" u="none" dirty="0" err="1"/>
              <a:t>Firing</a:t>
            </a:r>
            <a:r>
              <a:rPr kumimoji="1" lang="fr-FR" sz="2000" u="none" dirty="0"/>
              <a:t> rates 0-100 Hz</a:t>
            </a:r>
          </a:p>
        </p:txBody>
      </p:sp>
      <p:sp>
        <p:nvSpPr>
          <p:cNvPr id="45063" name="Rectangle 7"/>
          <p:cNvSpPr>
            <a:spLocks noChangeArrowheads="1"/>
          </p:cNvSpPr>
          <p:nvPr/>
        </p:nvSpPr>
        <p:spPr bwMode="auto">
          <a:xfrm>
            <a:off x="3924300" y="4975118"/>
            <a:ext cx="5219700" cy="1592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0" hangingPunct="0">
              <a:lnSpc>
                <a:spcPct val="90000"/>
              </a:lnSpc>
              <a:spcBef>
                <a:spcPct val="20000"/>
              </a:spcBef>
              <a:buClr>
                <a:schemeClr val="folHlink"/>
              </a:buClr>
              <a:buSzPct val="75000"/>
              <a:buFont typeface="Monotype Sorts" charset="0"/>
              <a:buNone/>
              <a:defRPr/>
            </a:pPr>
            <a:r>
              <a:rPr kumimoji="1" lang="fr-FR" sz="2000" u="none" dirty="0" err="1"/>
              <a:t>Therefore</a:t>
            </a:r>
            <a:r>
              <a:rPr kumimoji="1" lang="fr-FR" sz="2000" u="none" dirty="0"/>
              <a:t>:</a:t>
            </a:r>
          </a:p>
          <a:p>
            <a:pPr eaLnBrk="0" hangingPunct="0">
              <a:lnSpc>
                <a:spcPct val="90000"/>
              </a:lnSpc>
              <a:spcBef>
                <a:spcPct val="20000"/>
              </a:spcBef>
              <a:buClr>
                <a:srgbClr val="FFFFFF"/>
              </a:buClr>
              <a:defRPr/>
            </a:pPr>
            <a:r>
              <a:rPr kumimoji="1" lang="fr-FR" sz="2000" u="none" dirty="0"/>
              <a:t>1) </a:t>
            </a:r>
            <a:r>
              <a:rPr kumimoji="1" lang="fr-FR" sz="2000" u="none" dirty="0" err="1"/>
              <a:t>At</a:t>
            </a:r>
            <a:r>
              <a:rPr kumimoji="1" lang="fr-FR" sz="2000" u="none" dirty="0"/>
              <a:t> </a:t>
            </a:r>
            <a:r>
              <a:rPr kumimoji="1" lang="fr-FR" sz="2000" u="none" dirty="0" err="1"/>
              <a:t>most</a:t>
            </a:r>
            <a:r>
              <a:rPr kumimoji="1" lang="fr-FR" sz="2000" u="none" dirty="0"/>
              <a:t> one </a:t>
            </a:r>
            <a:r>
              <a:rPr kumimoji="1" lang="fr-FR" sz="2000" u="none" dirty="0" err="1"/>
              <a:t>spike</a:t>
            </a:r>
            <a:r>
              <a:rPr kumimoji="1" lang="fr-FR" sz="2000" u="none" dirty="0"/>
              <a:t> per </a:t>
            </a:r>
            <a:r>
              <a:rPr kumimoji="1" lang="fr-FR" sz="2000" u="none" dirty="0" err="1"/>
              <a:t>neuron</a:t>
            </a:r>
            <a:endParaRPr kumimoji="1" lang="fr-FR" sz="2000" u="none" dirty="0"/>
          </a:p>
          <a:p>
            <a:pPr eaLnBrk="0" hangingPunct="0">
              <a:lnSpc>
                <a:spcPct val="90000"/>
              </a:lnSpc>
              <a:spcBef>
                <a:spcPct val="20000"/>
              </a:spcBef>
              <a:buClr>
                <a:srgbClr val="FFFFFF"/>
              </a:buClr>
              <a:defRPr/>
            </a:pPr>
            <a:r>
              <a:rPr kumimoji="1" lang="fr-FR" sz="2000" u="none" dirty="0"/>
              <a:t>2) </a:t>
            </a:r>
            <a:r>
              <a:rPr kumimoji="1" lang="fr-FR" sz="2000" u="none" dirty="0" err="1"/>
              <a:t>Mainly</a:t>
            </a:r>
            <a:r>
              <a:rPr kumimoji="1" lang="fr-FR" sz="2000" u="none" dirty="0"/>
              <a:t> </a:t>
            </a:r>
            <a:r>
              <a:rPr kumimoji="1" lang="fr-FR" sz="2000" u="none" dirty="0" err="1"/>
              <a:t>feedforward</a:t>
            </a:r>
            <a:endParaRPr kumimoji="1" lang="fr-FR" sz="2000" u="none" dirty="0"/>
          </a:p>
          <a:p>
            <a:pPr eaLnBrk="0" hangingPunct="0">
              <a:lnSpc>
                <a:spcPct val="90000"/>
              </a:lnSpc>
              <a:spcBef>
                <a:spcPct val="20000"/>
              </a:spcBef>
              <a:buClr>
                <a:srgbClr val="FFFFFF"/>
              </a:buClr>
              <a:defRPr/>
            </a:pPr>
            <a:r>
              <a:rPr kumimoji="1" lang="fr-FR" sz="2000" u="none" dirty="0"/>
              <a:t>3) The </a:t>
            </a:r>
            <a:r>
              <a:rPr kumimoji="1" lang="fr-FR" sz="2000" u="none" dirty="0" err="1"/>
              <a:t>wave</a:t>
            </a:r>
            <a:r>
              <a:rPr kumimoji="1" lang="fr-FR" sz="2000" u="none" dirty="0"/>
              <a:t> of first </a:t>
            </a:r>
            <a:r>
              <a:rPr kumimoji="1" lang="fr-FR" sz="2000" u="none" dirty="0" err="1"/>
              <a:t>spikes</a:t>
            </a:r>
            <a:r>
              <a:rPr kumimoji="1" lang="fr-FR" sz="2000" u="none" dirty="0"/>
              <a:t> </a:t>
            </a:r>
            <a:r>
              <a:rPr kumimoji="1" lang="fr-FR" sz="2000" u="none" dirty="0" err="1"/>
              <a:t>does</a:t>
            </a:r>
            <a:r>
              <a:rPr kumimoji="1" lang="fr-FR" sz="2000" u="none" dirty="0"/>
              <a:t> a lot!</a:t>
            </a:r>
          </a:p>
        </p:txBody>
      </p:sp>
      <p:grpSp>
        <p:nvGrpSpPr>
          <p:cNvPr id="80900" name="Group 8"/>
          <p:cNvGrpSpPr>
            <a:grpSpLocks/>
          </p:cNvGrpSpPr>
          <p:nvPr/>
        </p:nvGrpSpPr>
        <p:grpSpPr bwMode="auto">
          <a:xfrm>
            <a:off x="5867400" y="1557338"/>
            <a:ext cx="2370138" cy="3276600"/>
            <a:chOff x="4032" y="864"/>
            <a:chExt cx="1493" cy="2064"/>
          </a:xfrm>
        </p:grpSpPr>
        <p:grpSp>
          <p:nvGrpSpPr>
            <p:cNvPr id="80904" name="Group 9"/>
            <p:cNvGrpSpPr>
              <a:grpSpLocks/>
            </p:cNvGrpSpPr>
            <p:nvPr/>
          </p:nvGrpSpPr>
          <p:grpSpPr bwMode="auto">
            <a:xfrm>
              <a:off x="4519" y="864"/>
              <a:ext cx="1006" cy="2064"/>
              <a:chOff x="2784" y="288"/>
              <a:chExt cx="2064" cy="3840"/>
            </a:xfrm>
          </p:grpSpPr>
          <p:sp>
            <p:nvSpPr>
              <p:cNvPr id="45066" name="Rectangle 10"/>
              <p:cNvSpPr>
                <a:spLocks noChangeArrowheads="1"/>
              </p:cNvSpPr>
              <p:nvPr/>
            </p:nvSpPr>
            <p:spPr bwMode="auto">
              <a:xfrm>
                <a:off x="2784" y="1631"/>
                <a:ext cx="2064" cy="52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67" name="Rectangle 11"/>
              <p:cNvSpPr>
                <a:spLocks noChangeArrowheads="1"/>
              </p:cNvSpPr>
              <p:nvPr/>
            </p:nvSpPr>
            <p:spPr bwMode="auto">
              <a:xfrm>
                <a:off x="2784" y="960"/>
                <a:ext cx="2064" cy="52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68" name="Rectangle 12"/>
              <p:cNvSpPr>
                <a:spLocks noChangeArrowheads="1"/>
              </p:cNvSpPr>
              <p:nvPr/>
            </p:nvSpPr>
            <p:spPr bwMode="auto">
              <a:xfrm>
                <a:off x="2784" y="288"/>
                <a:ext cx="2064" cy="528"/>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69" name="Rectangle 13"/>
              <p:cNvSpPr>
                <a:spLocks noChangeArrowheads="1"/>
              </p:cNvSpPr>
              <p:nvPr/>
            </p:nvSpPr>
            <p:spPr bwMode="auto">
              <a:xfrm>
                <a:off x="2784" y="2305"/>
                <a:ext cx="2064" cy="52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70" name="Rectangle 14"/>
              <p:cNvSpPr>
                <a:spLocks noChangeArrowheads="1"/>
              </p:cNvSpPr>
              <p:nvPr/>
            </p:nvSpPr>
            <p:spPr bwMode="auto">
              <a:xfrm>
                <a:off x="2784" y="2928"/>
                <a:ext cx="2064" cy="337"/>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71" name="Rectangle 15"/>
              <p:cNvSpPr>
                <a:spLocks noChangeArrowheads="1"/>
              </p:cNvSpPr>
              <p:nvPr/>
            </p:nvSpPr>
            <p:spPr bwMode="auto">
              <a:xfrm>
                <a:off x="2784" y="3408"/>
                <a:ext cx="2064" cy="72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endParaRPr lang="es-ES" u="none"/>
              </a:p>
            </p:txBody>
          </p:sp>
          <p:sp>
            <p:nvSpPr>
              <p:cNvPr id="45072" name="Oval 16"/>
              <p:cNvSpPr>
                <a:spLocks noChangeArrowheads="1"/>
              </p:cNvSpPr>
              <p:nvPr/>
            </p:nvSpPr>
            <p:spPr bwMode="auto">
              <a:xfrm>
                <a:off x="2880"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73" name="Oval 17"/>
              <p:cNvSpPr>
                <a:spLocks noChangeArrowheads="1"/>
              </p:cNvSpPr>
              <p:nvPr/>
            </p:nvSpPr>
            <p:spPr bwMode="auto">
              <a:xfrm>
                <a:off x="2880"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74" name="AutoShape 18"/>
              <p:cNvCxnSpPr>
                <a:cxnSpLocks noChangeShapeType="1"/>
                <a:stCxn id="45072" idx="0"/>
                <a:endCxn id="45073" idx="4"/>
              </p:cNvCxnSpPr>
              <p:nvPr/>
            </p:nvCxnSpPr>
            <p:spPr bwMode="auto">
              <a:xfrm flipV="1">
                <a:off x="2952"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75" name="Oval 19"/>
              <p:cNvSpPr>
                <a:spLocks noChangeArrowheads="1"/>
              </p:cNvSpPr>
              <p:nvPr/>
            </p:nvSpPr>
            <p:spPr bwMode="auto">
              <a:xfrm>
                <a:off x="3071" y="393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76" name="Oval 20"/>
              <p:cNvSpPr>
                <a:spLocks noChangeArrowheads="1"/>
              </p:cNvSpPr>
              <p:nvPr/>
            </p:nvSpPr>
            <p:spPr bwMode="auto">
              <a:xfrm>
                <a:off x="3071" y="369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77" name="AutoShape 21"/>
              <p:cNvCxnSpPr>
                <a:cxnSpLocks noChangeShapeType="1"/>
                <a:stCxn id="45075" idx="0"/>
                <a:endCxn id="45076" idx="4"/>
              </p:cNvCxnSpPr>
              <p:nvPr/>
            </p:nvCxnSpPr>
            <p:spPr bwMode="auto">
              <a:xfrm flipV="1">
                <a:off x="3143"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78" name="Oval 22"/>
              <p:cNvSpPr>
                <a:spLocks noChangeArrowheads="1"/>
              </p:cNvSpPr>
              <p:nvPr/>
            </p:nvSpPr>
            <p:spPr bwMode="auto">
              <a:xfrm>
                <a:off x="3264"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79" name="Oval 23"/>
              <p:cNvSpPr>
                <a:spLocks noChangeArrowheads="1"/>
              </p:cNvSpPr>
              <p:nvPr/>
            </p:nvSpPr>
            <p:spPr bwMode="auto">
              <a:xfrm>
                <a:off x="3264"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80" name="AutoShape 24"/>
              <p:cNvCxnSpPr>
                <a:cxnSpLocks noChangeShapeType="1"/>
                <a:stCxn id="45078" idx="0"/>
                <a:endCxn id="45079" idx="4"/>
              </p:cNvCxnSpPr>
              <p:nvPr/>
            </p:nvCxnSpPr>
            <p:spPr bwMode="auto">
              <a:xfrm flipV="1">
                <a:off x="3336"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81" name="Oval 25"/>
              <p:cNvSpPr>
                <a:spLocks noChangeArrowheads="1"/>
              </p:cNvSpPr>
              <p:nvPr/>
            </p:nvSpPr>
            <p:spPr bwMode="auto">
              <a:xfrm>
                <a:off x="3457"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82" name="Oval 26"/>
              <p:cNvSpPr>
                <a:spLocks noChangeArrowheads="1"/>
              </p:cNvSpPr>
              <p:nvPr/>
            </p:nvSpPr>
            <p:spPr bwMode="auto">
              <a:xfrm>
                <a:off x="3457"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83" name="AutoShape 27"/>
              <p:cNvCxnSpPr>
                <a:cxnSpLocks noChangeShapeType="1"/>
                <a:stCxn id="45081" idx="0"/>
                <a:endCxn id="45082" idx="4"/>
              </p:cNvCxnSpPr>
              <p:nvPr/>
            </p:nvCxnSpPr>
            <p:spPr bwMode="auto">
              <a:xfrm flipV="1">
                <a:off x="3529"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84" name="Oval 28"/>
              <p:cNvSpPr>
                <a:spLocks noChangeArrowheads="1"/>
              </p:cNvSpPr>
              <p:nvPr/>
            </p:nvSpPr>
            <p:spPr bwMode="auto">
              <a:xfrm>
                <a:off x="3648"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85" name="Oval 29"/>
              <p:cNvSpPr>
                <a:spLocks noChangeArrowheads="1"/>
              </p:cNvSpPr>
              <p:nvPr/>
            </p:nvSpPr>
            <p:spPr bwMode="auto">
              <a:xfrm>
                <a:off x="3648"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86" name="AutoShape 30"/>
              <p:cNvCxnSpPr>
                <a:cxnSpLocks noChangeShapeType="1"/>
                <a:stCxn id="45084" idx="0"/>
                <a:endCxn id="45085" idx="4"/>
              </p:cNvCxnSpPr>
              <p:nvPr/>
            </p:nvCxnSpPr>
            <p:spPr bwMode="auto">
              <a:xfrm flipV="1">
                <a:off x="3720"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87" name="Oval 31"/>
              <p:cNvSpPr>
                <a:spLocks noChangeArrowheads="1"/>
              </p:cNvSpPr>
              <p:nvPr/>
            </p:nvSpPr>
            <p:spPr bwMode="auto">
              <a:xfrm>
                <a:off x="2880"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88" name="AutoShape 32"/>
              <p:cNvCxnSpPr>
                <a:cxnSpLocks noChangeShapeType="1"/>
                <a:endCxn id="45087" idx="4"/>
              </p:cNvCxnSpPr>
              <p:nvPr/>
            </p:nvCxnSpPr>
            <p:spPr bwMode="auto">
              <a:xfrm flipV="1">
                <a:off x="2952"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89" name="Oval 33"/>
              <p:cNvSpPr>
                <a:spLocks noChangeArrowheads="1"/>
              </p:cNvSpPr>
              <p:nvPr/>
            </p:nvSpPr>
            <p:spPr bwMode="auto">
              <a:xfrm>
                <a:off x="3071" y="345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90" name="AutoShape 34"/>
              <p:cNvCxnSpPr>
                <a:cxnSpLocks noChangeShapeType="1"/>
                <a:endCxn id="45089" idx="4"/>
              </p:cNvCxnSpPr>
              <p:nvPr/>
            </p:nvCxnSpPr>
            <p:spPr bwMode="auto">
              <a:xfrm flipV="1">
                <a:off x="3143"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91" name="Oval 35"/>
              <p:cNvSpPr>
                <a:spLocks noChangeArrowheads="1"/>
              </p:cNvSpPr>
              <p:nvPr/>
            </p:nvSpPr>
            <p:spPr bwMode="auto">
              <a:xfrm>
                <a:off x="3264"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92" name="AutoShape 36"/>
              <p:cNvCxnSpPr>
                <a:cxnSpLocks noChangeShapeType="1"/>
                <a:endCxn id="45091" idx="4"/>
              </p:cNvCxnSpPr>
              <p:nvPr/>
            </p:nvCxnSpPr>
            <p:spPr bwMode="auto">
              <a:xfrm flipV="1">
                <a:off x="3336"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93" name="Oval 37"/>
              <p:cNvSpPr>
                <a:spLocks noChangeArrowheads="1"/>
              </p:cNvSpPr>
              <p:nvPr/>
            </p:nvSpPr>
            <p:spPr bwMode="auto">
              <a:xfrm>
                <a:off x="3457"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94" name="AutoShape 38"/>
              <p:cNvCxnSpPr>
                <a:cxnSpLocks noChangeShapeType="1"/>
                <a:endCxn id="45093" idx="4"/>
              </p:cNvCxnSpPr>
              <p:nvPr/>
            </p:nvCxnSpPr>
            <p:spPr bwMode="auto">
              <a:xfrm flipV="1">
                <a:off x="3529"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95" name="Oval 39"/>
              <p:cNvSpPr>
                <a:spLocks noChangeArrowheads="1"/>
              </p:cNvSpPr>
              <p:nvPr/>
            </p:nvSpPr>
            <p:spPr bwMode="auto">
              <a:xfrm>
                <a:off x="3648"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96" name="AutoShape 40"/>
              <p:cNvCxnSpPr>
                <a:cxnSpLocks noChangeShapeType="1"/>
                <a:endCxn id="45095" idx="4"/>
              </p:cNvCxnSpPr>
              <p:nvPr/>
            </p:nvCxnSpPr>
            <p:spPr bwMode="auto">
              <a:xfrm flipV="1">
                <a:off x="3720"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097" name="Oval 41"/>
              <p:cNvSpPr>
                <a:spLocks noChangeArrowheads="1"/>
              </p:cNvSpPr>
              <p:nvPr/>
            </p:nvSpPr>
            <p:spPr bwMode="auto">
              <a:xfrm>
                <a:off x="3841"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098" name="Oval 42"/>
              <p:cNvSpPr>
                <a:spLocks noChangeArrowheads="1"/>
              </p:cNvSpPr>
              <p:nvPr/>
            </p:nvSpPr>
            <p:spPr bwMode="auto">
              <a:xfrm>
                <a:off x="3841"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099" name="AutoShape 43"/>
              <p:cNvCxnSpPr>
                <a:cxnSpLocks noChangeShapeType="1"/>
                <a:stCxn id="45097" idx="0"/>
                <a:endCxn id="45098" idx="4"/>
              </p:cNvCxnSpPr>
              <p:nvPr/>
            </p:nvCxnSpPr>
            <p:spPr bwMode="auto">
              <a:xfrm flipV="1">
                <a:off x="3912"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00" name="Oval 44"/>
              <p:cNvSpPr>
                <a:spLocks noChangeArrowheads="1"/>
              </p:cNvSpPr>
              <p:nvPr/>
            </p:nvSpPr>
            <p:spPr bwMode="auto">
              <a:xfrm>
                <a:off x="4031"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01" name="Oval 45"/>
              <p:cNvSpPr>
                <a:spLocks noChangeArrowheads="1"/>
              </p:cNvSpPr>
              <p:nvPr/>
            </p:nvSpPr>
            <p:spPr bwMode="auto">
              <a:xfrm>
                <a:off x="4031"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02" name="AutoShape 46"/>
              <p:cNvCxnSpPr>
                <a:cxnSpLocks noChangeShapeType="1"/>
                <a:stCxn id="45100" idx="0"/>
                <a:endCxn id="45101" idx="4"/>
              </p:cNvCxnSpPr>
              <p:nvPr/>
            </p:nvCxnSpPr>
            <p:spPr bwMode="auto">
              <a:xfrm flipV="1">
                <a:off x="4103"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03" name="Oval 47"/>
              <p:cNvSpPr>
                <a:spLocks noChangeArrowheads="1"/>
              </p:cNvSpPr>
              <p:nvPr/>
            </p:nvSpPr>
            <p:spPr bwMode="auto">
              <a:xfrm>
                <a:off x="4224"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04" name="Oval 48"/>
              <p:cNvSpPr>
                <a:spLocks noChangeArrowheads="1"/>
              </p:cNvSpPr>
              <p:nvPr/>
            </p:nvSpPr>
            <p:spPr bwMode="auto">
              <a:xfrm>
                <a:off x="4224"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05" name="AutoShape 49"/>
              <p:cNvCxnSpPr>
                <a:cxnSpLocks noChangeShapeType="1"/>
                <a:stCxn id="45103" idx="0"/>
                <a:endCxn id="45104" idx="4"/>
              </p:cNvCxnSpPr>
              <p:nvPr/>
            </p:nvCxnSpPr>
            <p:spPr bwMode="auto">
              <a:xfrm flipV="1">
                <a:off x="4296"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06" name="Oval 50"/>
              <p:cNvSpPr>
                <a:spLocks noChangeArrowheads="1"/>
              </p:cNvSpPr>
              <p:nvPr/>
            </p:nvSpPr>
            <p:spPr bwMode="auto">
              <a:xfrm>
                <a:off x="4415" y="393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07" name="Oval 51"/>
              <p:cNvSpPr>
                <a:spLocks noChangeArrowheads="1"/>
              </p:cNvSpPr>
              <p:nvPr/>
            </p:nvSpPr>
            <p:spPr bwMode="auto">
              <a:xfrm>
                <a:off x="4415" y="369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08" name="AutoShape 52"/>
              <p:cNvCxnSpPr>
                <a:cxnSpLocks noChangeShapeType="1"/>
                <a:stCxn id="45106" idx="0"/>
                <a:endCxn id="45107" idx="4"/>
              </p:cNvCxnSpPr>
              <p:nvPr/>
            </p:nvCxnSpPr>
            <p:spPr bwMode="auto">
              <a:xfrm flipV="1">
                <a:off x="4489"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09" name="Oval 53"/>
              <p:cNvSpPr>
                <a:spLocks noChangeArrowheads="1"/>
              </p:cNvSpPr>
              <p:nvPr/>
            </p:nvSpPr>
            <p:spPr bwMode="auto">
              <a:xfrm>
                <a:off x="4608" y="39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10" name="Oval 54"/>
              <p:cNvSpPr>
                <a:spLocks noChangeArrowheads="1"/>
              </p:cNvSpPr>
              <p:nvPr/>
            </p:nvSpPr>
            <p:spPr bwMode="auto">
              <a:xfrm>
                <a:off x="4608" y="369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11" name="AutoShape 55"/>
              <p:cNvCxnSpPr>
                <a:cxnSpLocks noChangeShapeType="1"/>
                <a:stCxn id="45109" idx="0"/>
                <a:endCxn id="45110" idx="4"/>
              </p:cNvCxnSpPr>
              <p:nvPr/>
            </p:nvCxnSpPr>
            <p:spPr bwMode="auto">
              <a:xfrm flipV="1">
                <a:off x="4680" y="384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12" name="Oval 56"/>
              <p:cNvSpPr>
                <a:spLocks noChangeArrowheads="1"/>
              </p:cNvSpPr>
              <p:nvPr/>
            </p:nvSpPr>
            <p:spPr bwMode="auto">
              <a:xfrm>
                <a:off x="3841"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13" name="AutoShape 57"/>
              <p:cNvCxnSpPr>
                <a:cxnSpLocks noChangeShapeType="1"/>
                <a:endCxn id="45112" idx="4"/>
              </p:cNvCxnSpPr>
              <p:nvPr/>
            </p:nvCxnSpPr>
            <p:spPr bwMode="auto">
              <a:xfrm flipV="1">
                <a:off x="3912"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14" name="Oval 58"/>
              <p:cNvSpPr>
                <a:spLocks noChangeArrowheads="1"/>
              </p:cNvSpPr>
              <p:nvPr/>
            </p:nvSpPr>
            <p:spPr bwMode="auto">
              <a:xfrm>
                <a:off x="4031"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15" name="AutoShape 59"/>
              <p:cNvCxnSpPr>
                <a:cxnSpLocks noChangeShapeType="1"/>
                <a:endCxn id="45114" idx="4"/>
              </p:cNvCxnSpPr>
              <p:nvPr/>
            </p:nvCxnSpPr>
            <p:spPr bwMode="auto">
              <a:xfrm flipV="1">
                <a:off x="4103"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16" name="Oval 60"/>
              <p:cNvSpPr>
                <a:spLocks noChangeArrowheads="1"/>
              </p:cNvSpPr>
              <p:nvPr/>
            </p:nvSpPr>
            <p:spPr bwMode="auto">
              <a:xfrm>
                <a:off x="4224"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17" name="AutoShape 61"/>
              <p:cNvCxnSpPr>
                <a:cxnSpLocks noChangeShapeType="1"/>
                <a:endCxn id="45116" idx="4"/>
              </p:cNvCxnSpPr>
              <p:nvPr/>
            </p:nvCxnSpPr>
            <p:spPr bwMode="auto">
              <a:xfrm flipV="1">
                <a:off x="4296"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18" name="Oval 62"/>
              <p:cNvSpPr>
                <a:spLocks noChangeArrowheads="1"/>
              </p:cNvSpPr>
              <p:nvPr/>
            </p:nvSpPr>
            <p:spPr bwMode="auto">
              <a:xfrm>
                <a:off x="4415" y="345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19" name="AutoShape 63"/>
              <p:cNvCxnSpPr>
                <a:cxnSpLocks noChangeShapeType="1"/>
                <a:endCxn id="45118" idx="4"/>
              </p:cNvCxnSpPr>
              <p:nvPr/>
            </p:nvCxnSpPr>
            <p:spPr bwMode="auto">
              <a:xfrm flipV="1">
                <a:off x="4489"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20" name="Oval 64"/>
              <p:cNvSpPr>
                <a:spLocks noChangeArrowheads="1"/>
              </p:cNvSpPr>
              <p:nvPr/>
            </p:nvSpPr>
            <p:spPr bwMode="auto">
              <a:xfrm>
                <a:off x="4608" y="345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21" name="AutoShape 65"/>
              <p:cNvCxnSpPr>
                <a:cxnSpLocks noChangeShapeType="1"/>
                <a:endCxn id="45120" idx="4"/>
              </p:cNvCxnSpPr>
              <p:nvPr/>
            </p:nvCxnSpPr>
            <p:spPr bwMode="auto">
              <a:xfrm flipV="1">
                <a:off x="4680" y="360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22" name="Oval 66"/>
              <p:cNvSpPr>
                <a:spLocks noChangeArrowheads="1"/>
              </p:cNvSpPr>
              <p:nvPr/>
            </p:nvSpPr>
            <p:spPr bwMode="auto">
              <a:xfrm>
                <a:off x="2880"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23" name="AutoShape 67"/>
              <p:cNvCxnSpPr>
                <a:cxnSpLocks noChangeShapeType="1"/>
                <a:stCxn id="45087" idx="0"/>
                <a:endCxn id="45122" idx="4"/>
              </p:cNvCxnSpPr>
              <p:nvPr/>
            </p:nvCxnSpPr>
            <p:spPr bwMode="auto">
              <a:xfrm flipV="1">
                <a:off x="2952"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24" name="Oval 68"/>
              <p:cNvSpPr>
                <a:spLocks noChangeArrowheads="1"/>
              </p:cNvSpPr>
              <p:nvPr/>
            </p:nvSpPr>
            <p:spPr bwMode="auto">
              <a:xfrm>
                <a:off x="3071" y="3025"/>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25" name="AutoShape 69"/>
              <p:cNvCxnSpPr>
                <a:cxnSpLocks noChangeShapeType="1"/>
                <a:stCxn id="45089" idx="0"/>
                <a:endCxn id="45124" idx="4"/>
              </p:cNvCxnSpPr>
              <p:nvPr/>
            </p:nvCxnSpPr>
            <p:spPr bwMode="auto">
              <a:xfrm flipV="1">
                <a:off x="3143"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26" name="Oval 70"/>
              <p:cNvSpPr>
                <a:spLocks noChangeArrowheads="1"/>
              </p:cNvSpPr>
              <p:nvPr/>
            </p:nvSpPr>
            <p:spPr bwMode="auto">
              <a:xfrm>
                <a:off x="3264"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27" name="AutoShape 71"/>
              <p:cNvCxnSpPr>
                <a:cxnSpLocks noChangeShapeType="1"/>
                <a:stCxn id="45091" idx="0"/>
                <a:endCxn id="45126" idx="4"/>
              </p:cNvCxnSpPr>
              <p:nvPr/>
            </p:nvCxnSpPr>
            <p:spPr bwMode="auto">
              <a:xfrm flipV="1">
                <a:off x="3336"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28" name="Oval 72"/>
              <p:cNvSpPr>
                <a:spLocks noChangeArrowheads="1"/>
              </p:cNvSpPr>
              <p:nvPr/>
            </p:nvSpPr>
            <p:spPr bwMode="auto">
              <a:xfrm>
                <a:off x="3457"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29" name="AutoShape 73"/>
              <p:cNvCxnSpPr>
                <a:cxnSpLocks noChangeShapeType="1"/>
                <a:stCxn id="45093" idx="0"/>
                <a:endCxn id="45128" idx="4"/>
              </p:cNvCxnSpPr>
              <p:nvPr/>
            </p:nvCxnSpPr>
            <p:spPr bwMode="auto">
              <a:xfrm flipV="1">
                <a:off x="3529"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30" name="Oval 74"/>
              <p:cNvSpPr>
                <a:spLocks noChangeArrowheads="1"/>
              </p:cNvSpPr>
              <p:nvPr/>
            </p:nvSpPr>
            <p:spPr bwMode="auto">
              <a:xfrm>
                <a:off x="3648"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31" name="AutoShape 75"/>
              <p:cNvCxnSpPr>
                <a:cxnSpLocks noChangeShapeType="1"/>
                <a:stCxn id="45095" idx="0"/>
                <a:endCxn id="45130" idx="4"/>
              </p:cNvCxnSpPr>
              <p:nvPr/>
            </p:nvCxnSpPr>
            <p:spPr bwMode="auto">
              <a:xfrm flipV="1">
                <a:off x="3720"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32" name="Oval 76"/>
              <p:cNvSpPr>
                <a:spLocks noChangeArrowheads="1"/>
              </p:cNvSpPr>
              <p:nvPr/>
            </p:nvSpPr>
            <p:spPr bwMode="auto">
              <a:xfrm>
                <a:off x="3841"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33" name="AutoShape 77"/>
              <p:cNvCxnSpPr>
                <a:cxnSpLocks noChangeShapeType="1"/>
                <a:stCxn id="45112" idx="0"/>
                <a:endCxn id="45132" idx="4"/>
              </p:cNvCxnSpPr>
              <p:nvPr/>
            </p:nvCxnSpPr>
            <p:spPr bwMode="auto">
              <a:xfrm flipV="1">
                <a:off x="3912"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34" name="Oval 78"/>
              <p:cNvSpPr>
                <a:spLocks noChangeArrowheads="1"/>
              </p:cNvSpPr>
              <p:nvPr/>
            </p:nvSpPr>
            <p:spPr bwMode="auto">
              <a:xfrm>
                <a:off x="4031"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35" name="AutoShape 79"/>
              <p:cNvCxnSpPr>
                <a:cxnSpLocks noChangeShapeType="1"/>
                <a:stCxn id="45114" idx="0"/>
                <a:endCxn id="45134" idx="4"/>
              </p:cNvCxnSpPr>
              <p:nvPr/>
            </p:nvCxnSpPr>
            <p:spPr bwMode="auto">
              <a:xfrm flipV="1">
                <a:off x="4103"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36" name="Oval 80"/>
              <p:cNvSpPr>
                <a:spLocks noChangeArrowheads="1"/>
              </p:cNvSpPr>
              <p:nvPr/>
            </p:nvSpPr>
            <p:spPr bwMode="auto">
              <a:xfrm>
                <a:off x="4224"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37" name="AutoShape 81"/>
              <p:cNvCxnSpPr>
                <a:cxnSpLocks noChangeShapeType="1"/>
                <a:stCxn id="45116" idx="0"/>
                <a:endCxn id="45136" idx="4"/>
              </p:cNvCxnSpPr>
              <p:nvPr/>
            </p:nvCxnSpPr>
            <p:spPr bwMode="auto">
              <a:xfrm flipV="1">
                <a:off x="4296"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38" name="Oval 82"/>
              <p:cNvSpPr>
                <a:spLocks noChangeArrowheads="1"/>
              </p:cNvSpPr>
              <p:nvPr/>
            </p:nvSpPr>
            <p:spPr bwMode="auto">
              <a:xfrm>
                <a:off x="4415" y="3025"/>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39" name="AutoShape 83"/>
              <p:cNvCxnSpPr>
                <a:cxnSpLocks noChangeShapeType="1"/>
                <a:stCxn id="45118" idx="0"/>
                <a:endCxn id="45138" idx="4"/>
              </p:cNvCxnSpPr>
              <p:nvPr/>
            </p:nvCxnSpPr>
            <p:spPr bwMode="auto">
              <a:xfrm flipV="1">
                <a:off x="4489"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40" name="Oval 84"/>
              <p:cNvSpPr>
                <a:spLocks noChangeArrowheads="1"/>
              </p:cNvSpPr>
              <p:nvPr/>
            </p:nvSpPr>
            <p:spPr bwMode="auto">
              <a:xfrm>
                <a:off x="4608" y="3025"/>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41" name="AutoShape 85"/>
              <p:cNvCxnSpPr>
                <a:cxnSpLocks noChangeShapeType="1"/>
                <a:stCxn id="45120" idx="0"/>
                <a:endCxn id="45140" idx="4"/>
              </p:cNvCxnSpPr>
              <p:nvPr/>
            </p:nvCxnSpPr>
            <p:spPr bwMode="auto">
              <a:xfrm flipV="1">
                <a:off x="4680" y="3168"/>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42" name="Oval 86"/>
              <p:cNvSpPr>
                <a:spLocks noChangeArrowheads="1"/>
              </p:cNvSpPr>
              <p:nvPr/>
            </p:nvSpPr>
            <p:spPr bwMode="auto">
              <a:xfrm>
                <a:off x="2880"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43" name="AutoShape 87"/>
              <p:cNvCxnSpPr>
                <a:cxnSpLocks noChangeShapeType="1"/>
                <a:endCxn id="45142" idx="4"/>
              </p:cNvCxnSpPr>
              <p:nvPr/>
            </p:nvCxnSpPr>
            <p:spPr bwMode="auto">
              <a:xfrm flipV="1">
                <a:off x="2952"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44" name="Oval 88"/>
              <p:cNvSpPr>
                <a:spLocks noChangeArrowheads="1"/>
              </p:cNvSpPr>
              <p:nvPr/>
            </p:nvSpPr>
            <p:spPr bwMode="auto">
              <a:xfrm>
                <a:off x="3071" y="2591"/>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45" name="AutoShape 89"/>
              <p:cNvCxnSpPr>
                <a:cxnSpLocks noChangeShapeType="1"/>
                <a:endCxn id="45144" idx="4"/>
              </p:cNvCxnSpPr>
              <p:nvPr/>
            </p:nvCxnSpPr>
            <p:spPr bwMode="auto">
              <a:xfrm flipV="1">
                <a:off x="3143"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46" name="Oval 90"/>
              <p:cNvSpPr>
                <a:spLocks noChangeArrowheads="1"/>
              </p:cNvSpPr>
              <p:nvPr/>
            </p:nvSpPr>
            <p:spPr bwMode="auto">
              <a:xfrm>
                <a:off x="3264"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47" name="AutoShape 91"/>
              <p:cNvCxnSpPr>
                <a:cxnSpLocks noChangeShapeType="1"/>
                <a:endCxn id="45146" idx="4"/>
              </p:cNvCxnSpPr>
              <p:nvPr/>
            </p:nvCxnSpPr>
            <p:spPr bwMode="auto">
              <a:xfrm flipV="1">
                <a:off x="3336"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48" name="Oval 92"/>
              <p:cNvSpPr>
                <a:spLocks noChangeArrowheads="1"/>
              </p:cNvSpPr>
              <p:nvPr/>
            </p:nvSpPr>
            <p:spPr bwMode="auto">
              <a:xfrm>
                <a:off x="3457"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49" name="AutoShape 93"/>
              <p:cNvCxnSpPr>
                <a:cxnSpLocks noChangeShapeType="1"/>
                <a:endCxn id="45148" idx="4"/>
              </p:cNvCxnSpPr>
              <p:nvPr/>
            </p:nvCxnSpPr>
            <p:spPr bwMode="auto">
              <a:xfrm flipV="1">
                <a:off x="3529"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50" name="Oval 94"/>
              <p:cNvSpPr>
                <a:spLocks noChangeArrowheads="1"/>
              </p:cNvSpPr>
              <p:nvPr/>
            </p:nvSpPr>
            <p:spPr bwMode="auto">
              <a:xfrm>
                <a:off x="3648"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51" name="AutoShape 95"/>
              <p:cNvCxnSpPr>
                <a:cxnSpLocks noChangeShapeType="1"/>
                <a:endCxn id="45150" idx="4"/>
              </p:cNvCxnSpPr>
              <p:nvPr/>
            </p:nvCxnSpPr>
            <p:spPr bwMode="auto">
              <a:xfrm flipV="1">
                <a:off x="3720"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52" name="Oval 96"/>
              <p:cNvSpPr>
                <a:spLocks noChangeArrowheads="1"/>
              </p:cNvSpPr>
              <p:nvPr/>
            </p:nvSpPr>
            <p:spPr bwMode="auto">
              <a:xfrm>
                <a:off x="3841"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53" name="AutoShape 97"/>
              <p:cNvCxnSpPr>
                <a:cxnSpLocks noChangeShapeType="1"/>
                <a:endCxn id="45152" idx="4"/>
              </p:cNvCxnSpPr>
              <p:nvPr/>
            </p:nvCxnSpPr>
            <p:spPr bwMode="auto">
              <a:xfrm flipV="1">
                <a:off x="3912"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54" name="Oval 98"/>
              <p:cNvSpPr>
                <a:spLocks noChangeArrowheads="1"/>
              </p:cNvSpPr>
              <p:nvPr/>
            </p:nvSpPr>
            <p:spPr bwMode="auto">
              <a:xfrm>
                <a:off x="4031"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55" name="AutoShape 99"/>
              <p:cNvCxnSpPr>
                <a:cxnSpLocks noChangeShapeType="1"/>
                <a:endCxn id="45154" idx="4"/>
              </p:cNvCxnSpPr>
              <p:nvPr/>
            </p:nvCxnSpPr>
            <p:spPr bwMode="auto">
              <a:xfrm flipV="1">
                <a:off x="4103"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56" name="Oval 100"/>
              <p:cNvSpPr>
                <a:spLocks noChangeArrowheads="1"/>
              </p:cNvSpPr>
              <p:nvPr/>
            </p:nvSpPr>
            <p:spPr bwMode="auto">
              <a:xfrm>
                <a:off x="4224"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57" name="AutoShape 101"/>
              <p:cNvCxnSpPr>
                <a:cxnSpLocks noChangeShapeType="1"/>
                <a:endCxn id="45156" idx="4"/>
              </p:cNvCxnSpPr>
              <p:nvPr/>
            </p:nvCxnSpPr>
            <p:spPr bwMode="auto">
              <a:xfrm flipV="1">
                <a:off x="4296"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58" name="Oval 102"/>
              <p:cNvSpPr>
                <a:spLocks noChangeArrowheads="1"/>
              </p:cNvSpPr>
              <p:nvPr/>
            </p:nvSpPr>
            <p:spPr bwMode="auto">
              <a:xfrm>
                <a:off x="4415" y="2591"/>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59" name="Oval 103"/>
              <p:cNvSpPr>
                <a:spLocks noChangeArrowheads="1"/>
              </p:cNvSpPr>
              <p:nvPr/>
            </p:nvSpPr>
            <p:spPr bwMode="auto">
              <a:xfrm>
                <a:off x="4608" y="259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60" name="AutoShape 104"/>
              <p:cNvCxnSpPr>
                <a:cxnSpLocks noChangeShapeType="1"/>
                <a:endCxn id="45159" idx="4"/>
              </p:cNvCxnSpPr>
              <p:nvPr/>
            </p:nvCxnSpPr>
            <p:spPr bwMode="auto">
              <a:xfrm flipV="1">
                <a:off x="4680"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161" name="AutoShape 105"/>
              <p:cNvCxnSpPr>
                <a:cxnSpLocks noChangeShapeType="1"/>
                <a:stCxn id="45138" idx="0"/>
                <a:endCxn id="45158" idx="4"/>
              </p:cNvCxnSpPr>
              <p:nvPr/>
            </p:nvCxnSpPr>
            <p:spPr bwMode="auto">
              <a:xfrm flipV="1">
                <a:off x="4489" y="2736"/>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62" name="Oval 106"/>
              <p:cNvSpPr>
                <a:spLocks noChangeArrowheads="1"/>
              </p:cNvSpPr>
              <p:nvPr/>
            </p:nvSpPr>
            <p:spPr bwMode="auto">
              <a:xfrm>
                <a:off x="2880"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63" name="AutoShape 107"/>
              <p:cNvCxnSpPr>
                <a:cxnSpLocks noChangeShapeType="1"/>
                <a:endCxn id="45162" idx="4"/>
              </p:cNvCxnSpPr>
              <p:nvPr/>
            </p:nvCxnSpPr>
            <p:spPr bwMode="auto">
              <a:xfrm flipV="1">
                <a:off x="2952"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64" name="Oval 108"/>
              <p:cNvSpPr>
                <a:spLocks noChangeArrowheads="1"/>
              </p:cNvSpPr>
              <p:nvPr/>
            </p:nvSpPr>
            <p:spPr bwMode="auto">
              <a:xfrm>
                <a:off x="3071" y="2351"/>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65" name="AutoShape 109"/>
              <p:cNvCxnSpPr>
                <a:cxnSpLocks noChangeShapeType="1"/>
                <a:endCxn id="45164" idx="4"/>
              </p:cNvCxnSpPr>
              <p:nvPr/>
            </p:nvCxnSpPr>
            <p:spPr bwMode="auto">
              <a:xfrm flipV="1">
                <a:off x="3143"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66" name="Oval 110"/>
              <p:cNvSpPr>
                <a:spLocks noChangeArrowheads="1"/>
              </p:cNvSpPr>
              <p:nvPr/>
            </p:nvSpPr>
            <p:spPr bwMode="auto">
              <a:xfrm>
                <a:off x="3264"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67" name="AutoShape 111"/>
              <p:cNvCxnSpPr>
                <a:cxnSpLocks noChangeShapeType="1"/>
                <a:endCxn id="45166" idx="4"/>
              </p:cNvCxnSpPr>
              <p:nvPr/>
            </p:nvCxnSpPr>
            <p:spPr bwMode="auto">
              <a:xfrm flipV="1">
                <a:off x="3336"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68" name="Oval 112"/>
              <p:cNvSpPr>
                <a:spLocks noChangeArrowheads="1"/>
              </p:cNvSpPr>
              <p:nvPr/>
            </p:nvSpPr>
            <p:spPr bwMode="auto">
              <a:xfrm>
                <a:off x="3457"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69" name="AutoShape 113"/>
              <p:cNvCxnSpPr>
                <a:cxnSpLocks noChangeShapeType="1"/>
                <a:endCxn id="45168" idx="4"/>
              </p:cNvCxnSpPr>
              <p:nvPr/>
            </p:nvCxnSpPr>
            <p:spPr bwMode="auto">
              <a:xfrm flipV="1">
                <a:off x="3529"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70" name="Oval 114"/>
              <p:cNvSpPr>
                <a:spLocks noChangeArrowheads="1"/>
              </p:cNvSpPr>
              <p:nvPr/>
            </p:nvSpPr>
            <p:spPr bwMode="auto">
              <a:xfrm>
                <a:off x="3648"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71" name="AutoShape 115"/>
              <p:cNvCxnSpPr>
                <a:cxnSpLocks noChangeShapeType="1"/>
                <a:endCxn id="45170" idx="4"/>
              </p:cNvCxnSpPr>
              <p:nvPr/>
            </p:nvCxnSpPr>
            <p:spPr bwMode="auto">
              <a:xfrm flipV="1">
                <a:off x="3720"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72" name="Oval 116"/>
              <p:cNvSpPr>
                <a:spLocks noChangeArrowheads="1"/>
              </p:cNvSpPr>
              <p:nvPr/>
            </p:nvSpPr>
            <p:spPr bwMode="auto">
              <a:xfrm>
                <a:off x="3841"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73" name="AutoShape 117"/>
              <p:cNvCxnSpPr>
                <a:cxnSpLocks noChangeShapeType="1"/>
                <a:endCxn id="45172" idx="4"/>
              </p:cNvCxnSpPr>
              <p:nvPr/>
            </p:nvCxnSpPr>
            <p:spPr bwMode="auto">
              <a:xfrm flipV="1">
                <a:off x="3912"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74" name="Oval 118"/>
              <p:cNvSpPr>
                <a:spLocks noChangeArrowheads="1"/>
              </p:cNvSpPr>
              <p:nvPr/>
            </p:nvSpPr>
            <p:spPr bwMode="auto">
              <a:xfrm>
                <a:off x="4031"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75" name="AutoShape 119"/>
              <p:cNvCxnSpPr>
                <a:cxnSpLocks noChangeShapeType="1"/>
                <a:endCxn id="45174" idx="4"/>
              </p:cNvCxnSpPr>
              <p:nvPr/>
            </p:nvCxnSpPr>
            <p:spPr bwMode="auto">
              <a:xfrm flipV="1">
                <a:off x="4103"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76" name="Oval 120"/>
              <p:cNvSpPr>
                <a:spLocks noChangeArrowheads="1"/>
              </p:cNvSpPr>
              <p:nvPr/>
            </p:nvSpPr>
            <p:spPr bwMode="auto">
              <a:xfrm>
                <a:off x="4224"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77" name="AutoShape 121"/>
              <p:cNvCxnSpPr>
                <a:cxnSpLocks noChangeShapeType="1"/>
                <a:endCxn id="45176" idx="4"/>
              </p:cNvCxnSpPr>
              <p:nvPr/>
            </p:nvCxnSpPr>
            <p:spPr bwMode="auto">
              <a:xfrm flipV="1">
                <a:off x="4296"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78" name="Oval 122"/>
              <p:cNvSpPr>
                <a:spLocks noChangeArrowheads="1"/>
              </p:cNvSpPr>
              <p:nvPr/>
            </p:nvSpPr>
            <p:spPr bwMode="auto">
              <a:xfrm>
                <a:off x="4415" y="2351"/>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79" name="AutoShape 123"/>
              <p:cNvCxnSpPr>
                <a:cxnSpLocks noChangeShapeType="1"/>
                <a:endCxn id="45178" idx="4"/>
              </p:cNvCxnSpPr>
              <p:nvPr/>
            </p:nvCxnSpPr>
            <p:spPr bwMode="auto">
              <a:xfrm flipV="1">
                <a:off x="4489"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80" name="Oval 124"/>
              <p:cNvSpPr>
                <a:spLocks noChangeArrowheads="1"/>
              </p:cNvSpPr>
              <p:nvPr/>
            </p:nvSpPr>
            <p:spPr bwMode="auto">
              <a:xfrm>
                <a:off x="4608" y="2351"/>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81" name="AutoShape 125"/>
              <p:cNvCxnSpPr>
                <a:cxnSpLocks noChangeShapeType="1"/>
                <a:endCxn id="45180" idx="4"/>
              </p:cNvCxnSpPr>
              <p:nvPr/>
            </p:nvCxnSpPr>
            <p:spPr bwMode="auto">
              <a:xfrm flipV="1">
                <a:off x="4680" y="2496"/>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82" name="Oval 126"/>
              <p:cNvSpPr>
                <a:spLocks noChangeArrowheads="1"/>
              </p:cNvSpPr>
              <p:nvPr/>
            </p:nvSpPr>
            <p:spPr bwMode="auto">
              <a:xfrm>
                <a:off x="2880"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83" name="AutoShape 127"/>
              <p:cNvCxnSpPr>
                <a:cxnSpLocks noChangeShapeType="1"/>
                <a:endCxn id="45182" idx="4"/>
              </p:cNvCxnSpPr>
              <p:nvPr/>
            </p:nvCxnSpPr>
            <p:spPr bwMode="auto">
              <a:xfrm flipV="1">
                <a:off x="2952"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84" name="Oval 128"/>
              <p:cNvSpPr>
                <a:spLocks noChangeArrowheads="1"/>
              </p:cNvSpPr>
              <p:nvPr/>
            </p:nvSpPr>
            <p:spPr bwMode="auto">
              <a:xfrm>
                <a:off x="3071" y="1920"/>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85" name="AutoShape 129"/>
              <p:cNvCxnSpPr>
                <a:cxnSpLocks noChangeShapeType="1"/>
                <a:endCxn id="45184" idx="4"/>
              </p:cNvCxnSpPr>
              <p:nvPr/>
            </p:nvCxnSpPr>
            <p:spPr bwMode="auto">
              <a:xfrm flipV="1">
                <a:off x="3143"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86" name="Oval 130"/>
              <p:cNvSpPr>
                <a:spLocks noChangeArrowheads="1"/>
              </p:cNvSpPr>
              <p:nvPr/>
            </p:nvSpPr>
            <p:spPr bwMode="auto">
              <a:xfrm>
                <a:off x="3264"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87" name="AutoShape 131"/>
              <p:cNvCxnSpPr>
                <a:cxnSpLocks noChangeShapeType="1"/>
                <a:endCxn id="45186" idx="4"/>
              </p:cNvCxnSpPr>
              <p:nvPr/>
            </p:nvCxnSpPr>
            <p:spPr bwMode="auto">
              <a:xfrm flipV="1">
                <a:off x="3336"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88" name="Oval 132"/>
              <p:cNvSpPr>
                <a:spLocks noChangeArrowheads="1"/>
              </p:cNvSpPr>
              <p:nvPr/>
            </p:nvSpPr>
            <p:spPr bwMode="auto">
              <a:xfrm>
                <a:off x="3457"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89" name="AutoShape 133"/>
              <p:cNvCxnSpPr>
                <a:cxnSpLocks noChangeShapeType="1"/>
                <a:endCxn id="45188" idx="4"/>
              </p:cNvCxnSpPr>
              <p:nvPr/>
            </p:nvCxnSpPr>
            <p:spPr bwMode="auto">
              <a:xfrm flipV="1">
                <a:off x="3529"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90" name="Oval 134"/>
              <p:cNvSpPr>
                <a:spLocks noChangeArrowheads="1"/>
              </p:cNvSpPr>
              <p:nvPr/>
            </p:nvSpPr>
            <p:spPr bwMode="auto">
              <a:xfrm>
                <a:off x="3648"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91" name="AutoShape 135"/>
              <p:cNvCxnSpPr>
                <a:cxnSpLocks noChangeShapeType="1"/>
                <a:endCxn id="45190" idx="4"/>
              </p:cNvCxnSpPr>
              <p:nvPr/>
            </p:nvCxnSpPr>
            <p:spPr bwMode="auto">
              <a:xfrm flipV="1">
                <a:off x="3720"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92" name="Oval 136"/>
              <p:cNvSpPr>
                <a:spLocks noChangeArrowheads="1"/>
              </p:cNvSpPr>
              <p:nvPr/>
            </p:nvSpPr>
            <p:spPr bwMode="auto">
              <a:xfrm>
                <a:off x="3841"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93" name="AutoShape 137"/>
              <p:cNvCxnSpPr>
                <a:cxnSpLocks noChangeShapeType="1"/>
                <a:endCxn id="45192" idx="4"/>
              </p:cNvCxnSpPr>
              <p:nvPr/>
            </p:nvCxnSpPr>
            <p:spPr bwMode="auto">
              <a:xfrm flipV="1">
                <a:off x="3912"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94" name="Oval 138"/>
              <p:cNvSpPr>
                <a:spLocks noChangeArrowheads="1"/>
              </p:cNvSpPr>
              <p:nvPr/>
            </p:nvSpPr>
            <p:spPr bwMode="auto">
              <a:xfrm>
                <a:off x="4031"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95" name="AutoShape 139"/>
              <p:cNvCxnSpPr>
                <a:cxnSpLocks noChangeShapeType="1"/>
                <a:endCxn id="45194" idx="4"/>
              </p:cNvCxnSpPr>
              <p:nvPr/>
            </p:nvCxnSpPr>
            <p:spPr bwMode="auto">
              <a:xfrm flipV="1">
                <a:off x="4103"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96" name="Oval 140"/>
              <p:cNvSpPr>
                <a:spLocks noChangeArrowheads="1"/>
              </p:cNvSpPr>
              <p:nvPr/>
            </p:nvSpPr>
            <p:spPr bwMode="auto">
              <a:xfrm>
                <a:off x="4224"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197" name="AutoShape 141"/>
              <p:cNvCxnSpPr>
                <a:cxnSpLocks noChangeShapeType="1"/>
                <a:endCxn id="45196" idx="4"/>
              </p:cNvCxnSpPr>
              <p:nvPr/>
            </p:nvCxnSpPr>
            <p:spPr bwMode="auto">
              <a:xfrm flipV="1">
                <a:off x="4296"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198" name="Oval 142"/>
              <p:cNvSpPr>
                <a:spLocks noChangeArrowheads="1"/>
              </p:cNvSpPr>
              <p:nvPr/>
            </p:nvSpPr>
            <p:spPr bwMode="auto">
              <a:xfrm>
                <a:off x="4415" y="1920"/>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199" name="Oval 143"/>
              <p:cNvSpPr>
                <a:spLocks noChangeArrowheads="1"/>
              </p:cNvSpPr>
              <p:nvPr/>
            </p:nvSpPr>
            <p:spPr bwMode="auto">
              <a:xfrm>
                <a:off x="4608" y="192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00" name="AutoShape 144"/>
              <p:cNvCxnSpPr>
                <a:cxnSpLocks noChangeShapeType="1"/>
                <a:endCxn id="45199" idx="4"/>
              </p:cNvCxnSpPr>
              <p:nvPr/>
            </p:nvCxnSpPr>
            <p:spPr bwMode="auto">
              <a:xfrm flipV="1">
                <a:off x="4680"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201" name="AutoShape 145"/>
              <p:cNvCxnSpPr>
                <a:cxnSpLocks noChangeShapeType="1"/>
                <a:endCxn id="45198" idx="4"/>
              </p:cNvCxnSpPr>
              <p:nvPr/>
            </p:nvCxnSpPr>
            <p:spPr bwMode="auto">
              <a:xfrm flipV="1">
                <a:off x="4489" y="2065"/>
                <a:ext cx="0" cy="28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02" name="Oval 146"/>
              <p:cNvSpPr>
                <a:spLocks noChangeArrowheads="1"/>
              </p:cNvSpPr>
              <p:nvPr/>
            </p:nvSpPr>
            <p:spPr bwMode="auto">
              <a:xfrm>
                <a:off x="2880"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03" name="AutoShape 147"/>
              <p:cNvCxnSpPr>
                <a:cxnSpLocks noChangeShapeType="1"/>
                <a:endCxn id="45202" idx="4"/>
              </p:cNvCxnSpPr>
              <p:nvPr/>
            </p:nvCxnSpPr>
            <p:spPr bwMode="auto">
              <a:xfrm flipV="1">
                <a:off x="2952"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04" name="Oval 148"/>
              <p:cNvSpPr>
                <a:spLocks noChangeArrowheads="1"/>
              </p:cNvSpPr>
              <p:nvPr/>
            </p:nvSpPr>
            <p:spPr bwMode="auto">
              <a:xfrm>
                <a:off x="3071" y="1680"/>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05" name="AutoShape 149"/>
              <p:cNvCxnSpPr>
                <a:cxnSpLocks noChangeShapeType="1"/>
                <a:endCxn id="45204" idx="4"/>
              </p:cNvCxnSpPr>
              <p:nvPr/>
            </p:nvCxnSpPr>
            <p:spPr bwMode="auto">
              <a:xfrm flipV="1">
                <a:off x="3143"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06" name="Oval 150"/>
              <p:cNvSpPr>
                <a:spLocks noChangeArrowheads="1"/>
              </p:cNvSpPr>
              <p:nvPr/>
            </p:nvSpPr>
            <p:spPr bwMode="auto">
              <a:xfrm>
                <a:off x="3264"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07" name="AutoShape 151"/>
              <p:cNvCxnSpPr>
                <a:cxnSpLocks noChangeShapeType="1"/>
                <a:endCxn id="45206" idx="4"/>
              </p:cNvCxnSpPr>
              <p:nvPr/>
            </p:nvCxnSpPr>
            <p:spPr bwMode="auto">
              <a:xfrm flipV="1">
                <a:off x="3336"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08" name="Oval 152"/>
              <p:cNvSpPr>
                <a:spLocks noChangeArrowheads="1"/>
              </p:cNvSpPr>
              <p:nvPr/>
            </p:nvSpPr>
            <p:spPr bwMode="auto">
              <a:xfrm>
                <a:off x="3457"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09" name="AutoShape 153"/>
              <p:cNvCxnSpPr>
                <a:cxnSpLocks noChangeShapeType="1"/>
                <a:endCxn id="45208" idx="4"/>
              </p:cNvCxnSpPr>
              <p:nvPr/>
            </p:nvCxnSpPr>
            <p:spPr bwMode="auto">
              <a:xfrm flipV="1">
                <a:off x="3529"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10" name="Oval 154"/>
              <p:cNvSpPr>
                <a:spLocks noChangeArrowheads="1"/>
              </p:cNvSpPr>
              <p:nvPr/>
            </p:nvSpPr>
            <p:spPr bwMode="auto">
              <a:xfrm>
                <a:off x="3648"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11" name="AutoShape 155"/>
              <p:cNvCxnSpPr>
                <a:cxnSpLocks noChangeShapeType="1"/>
                <a:endCxn id="45210" idx="4"/>
              </p:cNvCxnSpPr>
              <p:nvPr/>
            </p:nvCxnSpPr>
            <p:spPr bwMode="auto">
              <a:xfrm flipV="1">
                <a:off x="3720"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12" name="Oval 156"/>
              <p:cNvSpPr>
                <a:spLocks noChangeArrowheads="1"/>
              </p:cNvSpPr>
              <p:nvPr/>
            </p:nvSpPr>
            <p:spPr bwMode="auto">
              <a:xfrm>
                <a:off x="3841"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13" name="AutoShape 157"/>
              <p:cNvCxnSpPr>
                <a:cxnSpLocks noChangeShapeType="1"/>
                <a:endCxn id="45212" idx="4"/>
              </p:cNvCxnSpPr>
              <p:nvPr/>
            </p:nvCxnSpPr>
            <p:spPr bwMode="auto">
              <a:xfrm flipV="1">
                <a:off x="3912"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14" name="Oval 158"/>
              <p:cNvSpPr>
                <a:spLocks noChangeArrowheads="1"/>
              </p:cNvSpPr>
              <p:nvPr/>
            </p:nvSpPr>
            <p:spPr bwMode="auto">
              <a:xfrm>
                <a:off x="4031"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15" name="AutoShape 159"/>
              <p:cNvCxnSpPr>
                <a:cxnSpLocks noChangeShapeType="1"/>
                <a:endCxn id="45214" idx="4"/>
              </p:cNvCxnSpPr>
              <p:nvPr/>
            </p:nvCxnSpPr>
            <p:spPr bwMode="auto">
              <a:xfrm flipV="1">
                <a:off x="4103"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16" name="Oval 160"/>
              <p:cNvSpPr>
                <a:spLocks noChangeArrowheads="1"/>
              </p:cNvSpPr>
              <p:nvPr/>
            </p:nvSpPr>
            <p:spPr bwMode="auto">
              <a:xfrm>
                <a:off x="4224"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17" name="AutoShape 161"/>
              <p:cNvCxnSpPr>
                <a:cxnSpLocks noChangeShapeType="1"/>
                <a:endCxn id="45216" idx="4"/>
              </p:cNvCxnSpPr>
              <p:nvPr/>
            </p:nvCxnSpPr>
            <p:spPr bwMode="auto">
              <a:xfrm flipV="1">
                <a:off x="4296"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18" name="Oval 162"/>
              <p:cNvSpPr>
                <a:spLocks noChangeArrowheads="1"/>
              </p:cNvSpPr>
              <p:nvPr/>
            </p:nvSpPr>
            <p:spPr bwMode="auto">
              <a:xfrm>
                <a:off x="4415" y="1680"/>
                <a:ext cx="146"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19" name="AutoShape 163"/>
              <p:cNvCxnSpPr>
                <a:cxnSpLocks noChangeShapeType="1"/>
                <a:endCxn id="45218" idx="4"/>
              </p:cNvCxnSpPr>
              <p:nvPr/>
            </p:nvCxnSpPr>
            <p:spPr bwMode="auto">
              <a:xfrm flipV="1">
                <a:off x="4489"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20" name="Oval 164"/>
              <p:cNvSpPr>
                <a:spLocks noChangeArrowheads="1"/>
              </p:cNvSpPr>
              <p:nvPr/>
            </p:nvSpPr>
            <p:spPr bwMode="auto">
              <a:xfrm>
                <a:off x="4608" y="1680"/>
                <a:ext cx="144" cy="14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21" name="AutoShape 165"/>
              <p:cNvCxnSpPr>
                <a:cxnSpLocks noChangeShapeType="1"/>
                <a:endCxn id="45220" idx="4"/>
              </p:cNvCxnSpPr>
              <p:nvPr/>
            </p:nvCxnSpPr>
            <p:spPr bwMode="auto">
              <a:xfrm flipV="1">
                <a:off x="4680" y="1825"/>
                <a:ext cx="0" cy="95"/>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22" name="Oval 166"/>
              <p:cNvSpPr>
                <a:spLocks noChangeArrowheads="1"/>
              </p:cNvSpPr>
              <p:nvPr/>
            </p:nvSpPr>
            <p:spPr bwMode="auto">
              <a:xfrm>
                <a:off x="2880"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23" name="AutoShape 167"/>
              <p:cNvCxnSpPr>
                <a:cxnSpLocks noChangeShapeType="1"/>
                <a:endCxn id="45222" idx="4"/>
              </p:cNvCxnSpPr>
              <p:nvPr/>
            </p:nvCxnSpPr>
            <p:spPr bwMode="auto">
              <a:xfrm flipV="1">
                <a:off x="2952"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24" name="Oval 168"/>
              <p:cNvSpPr>
                <a:spLocks noChangeArrowheads="1"/>
              </p:cNvSpPr>
              <p:nvPr/>
            </p:nvSpPr>
            <p:spPr bwMode="auto">
              <a:xfrm>
                <a:off x="3071" y="1248"/>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25" name="AutoShape 169"/>
              <p:cNvCxnSpPr>
                <a:cxnSpLocks noChangeShapeType="1"/>
                <a:endCxn id="45224" idx="4"/>
              </p:cNvCxnSpPr>
              <p:nvPr/>
            </p:nvCxnSpPr>
            <p:spPr bwMode="auto">
              <a:xfrm flipV="1">
                <a:off x="3143"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26" name="Oval 170"/>
              <p:cNvSpPr>
                <a:spLocks noChangeArrowheads="1"/>
              </p:cNvSpPr>
              <p:nvPr/>
            </p:nvSpPr>
            <p:spPr bwMode="auto">
              <a:xfrm>
                <a:off x="3264"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27" name="AutoShape 171"/>
              <p:cNvCxnSpPr>
                <a:cxnSpLocks noChangeShapeType="1"/>
                <a:endCxn id="45226" idx="4"/>
              </p:cNvCxnSpPr>
              <p:nvPr/>
            </p:nvCxnSpPr>
            <p:spPr bwMode="auto">
              <a:xfrm flipV="1">
                <a:off x="3336"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28" name="Oval 172"/>
              <p:cNvSpPr>
                <a:spLocks noChangeArrowheads="1"/>
              </p:cNvSpPr>
              <p:nvPr/>
            </p:nvSpPr>
            <p:spPr bwMode="auto">
              <a:xfrm>
                <a:off x="3457"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29" name="AutoShape 173"/>
              <p:cNvCxnSpPr>
                <a:cxnSpLocks noChangeShapeType="1"/>
                <a:endCxn id="45228" idx="4"/>
              </p:cNvCxnSpPr>
              <p:nvPr/>
            </p:nvCxnSpPr>
            <p:spPr bwMode="auto">
              <a:xfrm flipV="1">
                <a:off x="3529"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30" name="Oval 174"/>
              <p:cNvSpPr>
                <a:spLocks noChangeArrowheads="1"/>
              </p:cNvSpPr>
              <p:nvPr/>
            </p:nvSpPr>
            <p:spPr bwMode="auto">
              <a:xfrm>
                <a:off x="3648"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31" name="AutoShape 175"/>
              <p:cNvCxnSpPr>
                <a:cxnSpLocks noChangeShapeType="1"/>
                <a:endCxn id="45230" idx="4"/>
              </p:cNvCxnSpPr>
              <p:nvPr/>
            </p:nvCxnSpPr>
            <p:spPr bwMode="auto">
              <a:xfrm flipV="1">
                <a:off x="3720"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32" name="Oval 176"/>
              <p:cNvSpPr>
                <a:spLocks noChangeArrowheads="1"/>
              </p:cNvSpPr>
              <p:nvPr/>
            </p:nvSpPr>
            <p:spPr bwMode="auto">
              <a:xfrm>
                <a:off x="3841"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33" name="AutoShape 177"/>
              <p:cNvCxnSpPr>
                <a:cxnSpLocks noChangeShapeType="1"/>
                <a:endCxn id="45232" idx="4"/>
              </p:cNvCxnSpPr>
              <p:nvPr/>
            </p:nvCxnSpPr>
            <p:spPr bwMode="auto">
              <a:xfrm flipV="1">
                <a:off x="3912"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34" name="Oval 178"/>
              <p:cNvSpPr>
                <a:spLocks noChangeArrowheads="1"/>
              </p:cNvSpPr>
              <p:nvPr/>
            </p:nvSpPr>
            <p:spPr bwMode="auto">
              <a:xfrm>
                <a:off x="4031"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35" name="AutoShape 179"/>
              <p:cNvCxnSpPr>
                <a:cxnSpLocks noChangeShapeType="1"/>
                <a:endCxn id="45234" idx="4"/>
              </p:cNvCxnSpPr>
              <p:nvPr/>
            </p:nvCxnSpPr>
            <p:spPr bwMode="auto">
              <a:xfrm flipV="1">
                <a:off x="4103"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36" name="Oval 180"/>
              <p:cNvSpPr>
                <a:spLocks noChangeArrowheads="1"/>
              </p:cNvSpPr>
              <p:nvPr/>
            </p:nvSpPr>
            <p:spPr bwMode="auto">
              <a:xfrm>
                <a:off x="4224"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37" name="AutoShape 181"/>
              <p:cNvCxnSpPr>
                <a:cxnSpLocks noChangeShapeType="1"/>
                <a:endCxn id="45236" idx="4"/>
              </p:cNvCxnSpPr>
              <p:nvPr/>
            </p:nvCxnSpPr>
            <p:spPr bwMode="auto">
              <a:xfrm flipV="1">
                <a:off x="4296"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38" name="Oval 182"/>
              <p:cNvSpPr>
                <a:spLocks noChangeArrowheads="1"/>
              </p:cNvSpPr>
              <p:nvPr/>
            </p:nvSpPr>
            <p:spPr bwMode="auto">
              <a:xfrm>
                <a:off x="4415" y="1248"/>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239" name="Oval 183"/>
              <p:cNvSpPr>
                <a:spLocks noChangeArrowheads="1"/>
              </p:cNvSpPr>
              <p:nvPr/>
            </p:nvSpPr>
            <p:spPr bwMode="auto">
              <a:xfrm>
                <a:off x="4608" y="124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40" name="AutoShape 184"/>
              <p:cNvCxnSpPr>
                <a:cxnSpLocks noChangeShapeType="1"/>
                <a:endCxn id="45239" idx="4"/>
              </p:cNvCxnSpPr>
              <p:nvPr/>
            </p:nvCxnSpPr>
            <p:spPr bwMode="auto">
              <a:xfrm flipV="1">
                <a:off x="4680"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241" name="AutoShape 185"/>
              <p:cNvCxnSpPr>
                <a:cxnSpLocks noChangeShapeType="1"/>
                <a:endCxn id="45238" idx="4"/>
              </p:cNvCxnSpPr>
              <p:nvPr/>
            </p:nvCxnSpPr>
            <p:spPr bwMode="auto">
              <a:xfrm flipV="1">
                <a:off x="4489" y="1391"/>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42" name="Oval 186"/>
              <p:cNvSpPr>
                <a:spLocks noChangeArrowheads="1"/>
              </p:cNvSpPr>
              <p:nvPr/>
            </p:nvSpPr>
            <p:spPr bwMode="auto">
              <a:xfrm>
                <a:off x="2880"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43" name="AutoShape 187"/>
              <p:cNvCxnSpPr>
                <a:cxnSpLocks noChangeShapeType="1"/>
                <a:endCxn id="45242" idx="4"/>
              </p:cNvCxnSpPr>
              <p:nvPr/>
            </p:nvCxnSpPr>
            <p:spPr bwMode="auto">
              <a:xfrm flipV="1">
                <a:off x="2952"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44" name="Oval 188"/>
              <p:cNvSpPr>
                <a:spLocks noChangeArrowheads="1"/>
              </p:cNvSpPr>
              <p:nvPr/>
            </p:nvSpPr>
            <p:spPr bwMode="auto">
              <a:xfrm>
                <a:off x="3071" y="1008"/>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45" name="AutoShape 189"/>
              <p:cNvCxnSpPr>
                <a:cxnSpLocks noChangeShapeType="1"/>
                <a:endCxn id="45244" idx="4"/>
              </p:cNvCxnSpPr>
              <p:nvPr/>
            </p:nvCxnSpPr>
            <p:spPr bwMode="auto">
              <a:xfrm flipV="1">
                <a:off x="3143"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46" name="Oval 190"/>
              <p:cNvSpPr>
                <a:spLocks noChangeArrowheads="1"/>
              </p:cNvSpPr>
              <p:nvPr/>
            </p:nvSpPr>
            <p:spPr bwMode="auto">
              <a:xfrm>
                <a:off x="3264"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47" name="AutoShape 191"/>
              <p:cNvCxnSpPr>
                <a:cxnSpLocks noChangeShapeType="1"/>
                <a:endCxn id="45246" idx="4"/>
              </p:cNvCxnSpPr>
              <p:nvPr/>
            </p:nvCxnSpPr>
            <p:spPr bwMode="auto">
              <a:xfrm flipV="1">
                <a:off x="3336"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48" name="Oval 192"/>
              <p:cNvSpPr>
                <a:spLocks noChangeArrowheads="1"/>
              </p:cNvSpPr>
              <p:nvPr/>
            </p:nvSpPr>
            <p:spPr bwMode="auto">
              <a:xfrm>
                <a:off x="3457"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49" name="AutoShape 193"/>
              <p:cNvCxnSpPr>
                <a:cxnSpLocks noChangeShapeType="1"/>
                <a:endCxn id="45248" idx="4"/>
              </p:cNvCxnSpPr>
              <p:nvPr/>
            </p:nvCxnSpPr>
            <p:spPr bwMode="auto">
              <a:xfrm flipV="1">
                <a:off x="3529"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50" name="Oval 194"/>
              <p:cNvSpPr>
                <a:spLocks noChangeArrowheads="1"/>
              </p:cNvSpPr>
              <p:nvPr/>
            </p:nvSpPr>
            <p:spPr bwMode="auto">
              <a:xfrm>
                <a:off x="3648"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51" name="AutoShape 195"/>
              <p:cNvCxnSpPr>
                <a:cxnSpLocks noChangeShapeType="1"/>
                <a:endCxn id="45250" idx="4"/>
              </p:cNvCxnSpPr>
              <p:nvPr/>
            </p:nvCxnSpPr>
            <p:spPr bwMode="auto">
              <a:xfrm flipV="1">
                <a:off x="3720"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52" name="Oval 196"/>
              <p:cNvSpPr>
                <a:spLocks noChangeArrowheads="1"/>
              </p:cNvSpPr>
              <p:nvPr/>
            </p:nvSpPr>
            <p:spPr bwMode="auto">
              <a:xfrm>
                <a:off x="3841"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53" name="AutoShape 197"/>
              <p:cNvCxnSpPr>
                <a:cxnSpLocks noChangeShapeType="1"/>
                <a:endCxn id="45252" idx="4"/>
              </p:cNvCxnSpPr>
              <p:nvPr/>
            </p:nvCxnSpPr>
            <p:spPr bwMode="auto">
              <a:xfrm flipV="1">
                <a:off x="3912"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54" name="Oval 198"/>
              <p:cNvSpPr>
                <a:spLocks noChangeArrowheads="1"/>
              </p:cNvSpPr>
              <p:nvPr/>
            </p:nvSpPr>
            <p:spPr bwMode="auto">
              <a:xfrm>
                <a:off x="4031"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55" name="AutoShape 199"/>
              <p:cNvCxnSpPr>
                <a:cxnSpLocks noChangeShapeType="1"/>
                <a:endCxn id="45254" idx="4"/>
              </p:cNvCxnSpPr>
              <p:nvPr/>
            </p:nvCxnSpPr>
            <p:spPr bwMode="auto">
              <a:xfrm flipV="1">
                <a:off x="4103"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56" name="Oval 200"/>
              <p:cNvSpPr>
                <a:spLocks noChangeArrowheads="1"/>
              </p:cNvSpPr>
              <p:nvPr/>
            </p:nvSpPr>
            <p:spPr bwMode="auto">
              <a:xfrm>
                <a:off x="4224"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57" name="AutoShape 201"/>
              <p:cNvCxnSpPr>
                <a:cxnSpLocks noChangeShapeType="1"/>
                <a:endCxn id="45256" idx="4"/>
              </p:cNvCxnSpPr>
              <p:nvPr/>
            </p:nvCxnSpPr>
            <p:spPr bwMode="auto">
              <a:xfrm flipV="1">
                <a:off x="4296"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58" name="Oval 202"/>
              <p:cNvSpPr>
                <a:spLocks noChangeArrowheads="1"/>
              </p:cNvSpPr>
              <p:nvPr/>
            </p:nvSpPr>
            <p:spPr bwMode="auto">
              <a:xfrm>
                <a:off x="4415" y="1008"/>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59" name="AutoShape 203"/>
              <p:cNvCxnSpPr>
                <a:cxnSpLocks noChangeShapeType="1"/>
                <a:endCxn id="45258" idx="4"/>
              </p:cNvCxnSpPr>
              <p:nvPr/>
            </p:nvCxnSpPr>
            <p:spPr bwMode="auto">
              <a:xfrm flipV="1">
                <a:off x="4489"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60" name="Oval 204"/>
              <p:cNvSpPr>
                <a:spLocks noChangeArrowheads="1"/>
              </p:cNvSpPr>
              <p:nvPr/>
            </p:nvSpPr>
            <p:spPr bwMode="auto">
              <a:xfrm>
                <a:off x="4608" y="1008"/>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61" name="AutoShape 205"/>
              <p:cNvCxnSpPr>
                <a:cxnSpLocks noChangeShapeType="1"/>
                <a:endCxn id="45260" idx="4"/>
              </p:cNvCxnSpPr>
              <p:nvPr/>
            </p:nvCxnSpPr>
            <p:spPr bwMode="auto">
              <a:xfrm flipV="1">
                <a:off x="4680" y="1151"/>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62" name="Oval 206"/>
              <p:cNvSpPr>
                <a:spLocks noChangeArrowheads="1"/>
              </p:cNvSpPr>
              <p:nvPr/>
            </p:nvSpPr>
            <p:spPr bwMode="auto">
              <a:xfrm>
                <a:off x="2880"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63" name="AutoShape 207"/>
              <p:cNvCxnSpPr>
                <a:cxnSpLocks noChangeShapeType="1"/>
                <a:endCxn id="45262" idx="4"/>
              </p:cNvCxnSpPr>
              <p:nvPr/>
            </p:nvCxnSpPr>
            <p:spPr bwMode="auto">
              <a:xfrm flipV="1">
                <a:off x="2952"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64" name="Oval 208"/>
              <p:cNvSpPr>
                <a:spLocks noChangeArrowheads="1"/>
              </p:cNvSpPr>
              <p:nvPr/>
            </p:nvSpPr>
            <p:spPr bwMode="auto">
              <a:xfrm>
                <a:off x="3071" y="57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65" name="AutoShape 209"/>
              <p:cNvCxnSpPr>
                <a:cxnSpLocks noChangeShapeType="1"/>
                <a:endCxn id="45264" idx="4"/>
              </p:cNvCxnSpPr>
              <p:nvPr/>
            </p:nvCxnSpPr>
            <p:spPr bwMode="auto">
              <a:xfrm flipV="1">
                <a:off x="3143"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66" name="Oval 210"/>
              <p:cNvSpPr>
                <a:spLocks noChangeArrowheads="1"/>
              </p:cNvSpPr>
              <p:nvPr/>
            </p:nvSpPr>
            <p:spPr bwMode="auto">
              <a:xfrm>
                <a:off x="3264"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67" name="AutoShape 211"/>
              <p:cNvCxnSpPr>
                <a:cxnSpLocks noChangeShapeType="1"/>
                <a:endCxn id="45266" idx="4"/>
              </p:cNvCxnSpPr>
              <p:nvPr/>
            </p:nvCxnSpPr>
            <p:spPr bwMode="auto">
              <a:xfrm flipV="1">
                <a:off x="3336"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68" name="Oval 212"/>
              <p:cNvSpPr>
                <a:spLocks noChangeArrowheads="1"/>
              </p:cNvSpPr>
              <p:nvPr/>
            </p:nvSpPr>
            <p:spPr bwMode="auto">
              <a:xfrm>
                <a:off x="3457"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69" name="AutoShape 213"/>
              <p:cNvCxnSpPr>
                <a:cxnSpLocks noChangeShapeType="1"/>
                <a:endCxn id="45268" idx="4"/>
              </p:cNvCxnSpPr>
              <p:nvPr/>
            </p:nvCxnSpPr>
            <p:spPr bwMode="auto">
              <a:xfrm flipV="1">
                <a:off x="3529"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70" name="Oval 214"/>
              <p:cNvSpPr>
                <a:spLocks noChangeArrowheads="1"/>
              </p:cNvSpPr>
              <p:nvPr/>
            </p:nvSpPr>
            <p:spPr bwMode="auto">
              <a:xfrm>
                <a:off x="3648"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71" name="AutoShape 215"/>
              <p:cNvCxnSpPr>
                <a:cxnSpLocks noChangeShapeType="1"/>
                <a:endCxn id="45270" idx="4"/>
              </p:cNvCxnSpPr>
              <p:nvPr/>
            </p:nvCxnSpPr>
            <p:spPr bwMode="auto">
              <a:xfrm flipV="1">
                <a:off x="3720"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72" name="Oval 216"/>
              <p:cNvSpPr>
                <a:spLocks noChangeArrowheads="1"/>
              </p:cNvSpPr>
              <p:nvPr/>
            </p:nvSpPr>
            <p:spPr bwMode="auto">
              <a:xfrm>
                <a:off x="3841"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73" name="AutoShape 217"/>
              <p:cNvCxnSpPr>
                <a:cxnSpLocks noChangeShapeType="1"/>
                <a:endCxn id="45272" idx="4"/>
              </p:cNvCxnSpPr>
              <p:nvPr/>
            </p:nvCxnSpPr>
            <p:spPr bwMode="auto">
              <a:xfrm flipV="1">
                <a:off x="3912"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74" name="Oval 218"/>
              <p:cNvSpPr>
                <a:spLocks noChangeArrowheads="1"/>
              </p:cNvSpPr>
              <p:nvPr/>
            </p:nvSpPr>
            <p:spPr bwMode="auto">
              <a:xfrm>
                <a:off x="4031"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75" name="AutoShape 219"/>
              <p:cNvCxnSpPr>
                <a:cxnSpLocks noChangeShapeType="1"/>
                <a:endCxn id="45274" idx="4"/>
              </p:cNvCxnSpPr>
              <p:nvPr/>
            </p:nvCxnSpPr>
            <p:spPr bwMode="auto">
              <a:xfrm flipV="1">
                <a:off x="4103"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76" name="Oval 220"/>
              <p:cNvSpPr>
                <a:spLocks noChangeArrowheads="1"/>
              </p:cNvSpPr>
              <p:nvPr/>
            </p:nvSpPr>
            <p:spPr bwMode="auto">
              <a:xfrm>
                <a:off x="4224"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77" name="AutoShape 221"/>
              <p:cNvCxnSpPr>
                <a:cxnSpLocks noChangeShapeType="1"/>
                <a:endCxn id="45276" idx="4"/>
              </p:cNvCxnSpPr>
              <p:nvPr/>
            </p:nvCxnSpPr>
            <p:spPr bwMode="auto">
              <a:xfrm flipV="1">
                <a:off x="4296"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78" name="Oval 222"/>
              <p:cNvSpPr>
                <a:spLocks noChangeArrowheads="1"/>
              </p:cNvSpPr>
              <p:nvPr/>
            </p:nvSpPr>
            <p:spPr bwMode="auto">
              <a:xfrm>
                <a:off x="4415" y="57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45279" name="Oval 223"/>
              <p:cNvSpPr>
                <a:spLocks noChangeArrowheads="1"/>
              </p:cNvSpPr>
              <p:nvPr/>
            </p:nvSpPr>
            <p:spPr bwMode="auto">
              <a:xfrm>
                <a:off x="4608" y="57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80" name="AutoShape 224"/>
              <p:cNvCxnSpPr>
                <a:cxnSpLocks noChangeShapeType="1"/>
                <a:endCxn id="45279" idx="4"/>
              </p:cNvCxnSpPr>
              <p:nvPr/>
            </p:nvCxnSpPr>
            <p:spPr bwMode="auto">
              <a:xfrm flipV="1">
                <a:off x="4680"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281" name="AutoShape 225"/>
              <p:cNvCxnSpPr>
                <a:cxnSpLocks noChangeShapeType="1"/>
                <a:endCxn id="45278" idx="4"/>
              </p:cNvCxnSpPr>
              <p:nvPr/>
            </p:nvCxnSpPr>
            <p:spPr bwMode="auto">
              <a:xfrm flipV="1">
                <a:off x="4489" y="720"/>
                <a:ext cx="0" cy="288"/>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82" name="Oval 226"/>
              <p:cNvSpPr>
                <a:spLocks noChangeArrowheads="1"/>
              </p:cNvSpPr>
              <p:nvPr/>
            </p:nvSpPr>
            <p:spPr bwMode="auto">
              <a:xfrm>
                <a:off x="2880"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83" name="AutoShape 227"/>
              <p:cNvCxnSpPr>
                <a:cxnSpLocks noChangeShapeType="1"/>
                <a:endCxn id="45282" idx="4"/>
              </p:cNvCxnSpPr>
              <p:nvPr/>
            </p:nvCxnSpPr>
            <p:spPr bwMode="auto">
              <a:xfrm flipV="1">
                <a:off x="2952"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84" name="Oval 228"/>
              <p:cNvSpPr>
                <a:spLocks noChangeArrowheads="1"/>
              </p:cNvSpPr>
              <p:nvPr/>
            </p:nvSpPr>
            <p:spPr bwMode="auto">
              <a:xfrm>
                <a:off x="3071" y="33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85" name="AutoShape 229"/>
              <p:cNvCxnSpPr>
                <a:cxnSpLocks noChangeShapeType="1"/>
                <a:endCxn id="45284" idx="4"/>
              </p:cNvCxnSpPr>
              <p:nvPr/>
            </p:nvCxnSpPr>
            <p:spPr bwMode="auto">
              <a:xfrm flipV="1">
                <a:off x="3143"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86" name="Oval 230"/>
              <p:cNvSpPr>
                <a:spLocks noChangeArrowheads="1"/>
              </p:cNvSpPr>
              <p:nvPr/>
            </p:nvSpPr>
            <p:spPr bwMode="auto">
              <a:xfrm>
                <a:off x="3264"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87" name="AutoShape 231"/>
              <p:cNvCxnSpPr>
                <a:cxnSpLocks noChangeShapeType="1"/>
                <a:endCxn id="45286" idx="4"/>
              </p:cNvCxnSpPr>
              <p:nvPr/>
            </p:nvCxnSpPr>
            <p:spPr bwMode="auto">
              <a:xfrm flipV="1">
                <a:off x="3336"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88" name="Oval 232"/>
              <p:cNvSpPr>
                <a:spLocks noChangeArrowheads="1"/>
              </p:cNvSpPr>
              <p:nvPr/>
            </p:nvSpPr>
            <p:spPr bwMode="auto">
              <a:xfrm>
                <a:off x="3457"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89" name="AutoShape 233"/>
              <p:cNvCxnSpPr>
                <a:cxnSpLocks noChangeShapeType="1"/>
                <a:endCxn id="45288" idx="4"/>
              </p:cNvCxnSpPr>
              <p:nvPr/>
            </p:nvCxnSpPr>
            <p:spPr bwMode="auto">
              <a:xfrm flipV="1">
                <a:off x="3529"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90" name="Oval 234"/>
              <p:cNvSpPr>
                <a:spLocks noChangeArrowheads="1"/>
              </p:cNvSpPr>
              <p:nvPr/>
            </p:nvSpPr>
            <p:spPr bwMode="auto">
              <a:xfrm>
                <a:off x="3648"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91" name="AutoShape 235"/>
              <p:cNvCxnSpPr>
                <a:cxnSpLocks noChangeShapeType="1"/>
                <a:endCxn id="45290" idx="4"/>
              </p:cNvCxnSpPr>
              <p:nvPr/>
            </p:nvCxnSpPr>
            <p:spPr bwMode="auto">
              <a:xfrm flipV="1">
                <a:off x="3720"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92" name="Oval 236"/>
              <p:cNvSpPr>
                <a:spLocks noChangeArrowheads="1"/>
              </p:cNvSpPr>
              <p:nvPr/>
            </p:nvSpPr>
            <p:spPr bwMode="auto">
              <a:xfrm>
                <a:off x="3841"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93" name="AutoShape 237"/>
              <p:cNvCxnSpPr>
                <a:cxnSpLocks noChangeShapeType="1"/>
                <a:endCxn id="45292" idx="4"/>
              </p:cNvCxnSpPr>
              <p:nvPr/>
            </p:nvCxnSpPr>
            <p:spPr bwMode="auto">
              <a:xfrm flipV="1">
                <a:off x="3912"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94" name="Oval 238"/>
              <p:cNvSpPr>
                <a:spLocks noChangeArrowheads="1"/>
              </p:cNvSpPr>
              <p:nvPr/>
            </p:nvSpPr>
            <p:spPr bwMode="auto">
              <a:xfrm>
                <a:off x="4031"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95" name="AutoShape 239"/>
              <p:cNvCxnSpPr>
                <a:cxnSpLocks noChangeShapeType="1"/>
                <a:endCxn id="45294" idx="4"/>
              </p:cNvCxnSpPr>
              <p:nvPr/>
            </p:nvCxnSpPr>
            <p:spPr bwMode="auto">
              <a:xfrm flipV="1">
                <a:off x="4103"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96" name="Oval 240"/>
              <p:cNvSpPr>
                <a:spLocks noChangeArrowheads="1"/>
              </p:cNvSpPr>
              <p:nvPr/>
            </p:nvSpPr>
            <p:spPr bwMode="auto">
              <a:xfrm>
                <a:off x="4224"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97" name="AutoShape 241"/>
              <p:cNvCxnSpPr>
                <a:cxnSpLocks noChangeShapeType="1"/>
                <a:endCxn id="45296" idx="4"/>
              </p:cNvCxnSpPr>
              <p:nvPr/>
            </p:nvCxnSpPr>
            <p:spPr bwMode="auto">
              <a:xfrm flipV="1">
                <a:off x="4296"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298" name="Oval 242"/>
              <p:cNvSpPr>
                <a:spLocks noChangeArrowheads="1"/>
              </p:cNvSpPr>
              <p:nvPr/>
            </p:nvSpPr>
            <p:spPr bwMode="auto">
              <a:xfrm>
                <a:off x="4415" y="336"/>
                <a:ext cx="146"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299" name="AutoShape 243"/>
              <p:cNvCxnSpPr>
                <a:cxnSpLocks noChangeShapeType="1"/>
                <a:endCxn id="45298" idx="4"/>
              </p:cNvCxnSpPr>
              <p:nvPr/>
            </p:nvCxnSpPr>
            <p:spPr bwMode="auto">
              <a:xfrm flipV="1">
                <a:off x="4489"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300" name="Oval 244"/>
              <p:cNvSpPr>
                <a:spLocks noChangeArrowheads="1"/>
              </p:cNvSpPr>
              <p:nvPr/>
            </p:nvSpPr>
            <p:spPr bwMode="auto">
              <a:xfrm>
                <a:off x="4608" y="336"/>
                <a:ext cx="144" cy="1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45301" name="AutoShape 245"/>
              <p:cNvCxnSpPr>
                <a:cxnSpLocks noChangeShapeType="1"/>
                <a:endCxn id="45300" idx="4"/>
              </p:cNvCxnSpPr>
              <p:nvPr/>
            </p:nvCxnSpPr>
            <p:spPr bwMode="auto">
              <a:xfrm flipV="1">
                <a:off x="4680" y="480"/>
                <a:ext cx="0" cy="97"/>
              </a:xfrm>
              <a:prstGeom prst="straightConnector1">
                <a:avLst/>
              </a:prstGeom>
              <a:noFill/>
              <a:ln w="9525">
                <a:solidFill>
                  <a:srgbClr val="FF0000"/>
                </a:solidFill>
                <a:round/>
                <a:headEnd/>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5302" name="Text Box 246"/>
            <p:cNvSpPr txBox="1">
              <a:spLocks noChangeArrowheads="1"/>
            </p:cNvSpPr>
            <p:nvPr/>
          </p:nvSpPr>
          <p:spPr bwMode="auto">
            <a:xfrm>
              <a:off x="4032" y="2627"/>
              <a:ext cx="48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Retina</a:t>
              </a:r>
            </a:p>
          </p:txBody>
        </p:sp>
        <p:sp>
          <p:nvSpPr>
            <p:cNvPr id="45303" name="Text Box 247"/>
            <p:cNvSpPr txBox="1">
              <a:spLocks noChangeArrowheads="1"/>
            </p:cNvSpPr>
            <p:nvPr/>
          </p:nvSpPr>
          <p:spPr bwMode="auto">
            <a:xfrm>
              <a:off x="4117" y="2283"/>
              <a:ext cx="37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LGN</a:t>
              </a:r>
            </a:p>
          </p:txBody>
        </p:sp>
        <p:sp>
          <p:nvSpPr>
            <p:cNvPr id="45304" name="Text Box 248"/>
            <p:cNvSpPr txBox="1">
              <a:spLocks noChangeArrowheads="1"/>
            </p:cNvSpPr>
            <p:nvPr/>
          </p:nvSpPr>
          <p:spPr bwMode="auto">
            <a:xfrm>
              <a:off x="4165" y="2025"/>
              <a:ext cx="27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V1</a:t>
              </a:r>
            </a:p>
          </p:txBody>
        </p:sp>
        <p:sp>
          <p:nvSpPr>
            <p:cNvPr id="45305" name="Text Box 249"/>
            <p:cNvSpPr txBox="1">
              <a:spLocks noChangeArrowheads="1"/>
            </p:cNvSpPr>
            <p:nvPr/>
          </p:nvSpPr>
          <p:spPr bwMode="auto">
            <a:xfrm>
              <a:off x="4165" y="1638"/>
              <a:ext cx="27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V2</a:t>
              </a:r>
            </a:p>
          </p:txBody>
        </p:sp>
        <p:sp>
          <p:nvSpPr>
            <p:cNvPr id="45306" name="Text Box 250"/>
            <p:cNvSpPr txBox="1">
              <a:spLocks noChangeArrowheads="1"/>
            </p:cNvSpPr>
            <p:nvPr/>
          </p:nvSpPr>
          <p:spPr bwMode="auto">
            <a:xfrm>
              <a:off x="4152" y="1251"/>
              <a:ext cx="27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V4</a:t>
              </a:r>
            </a:p>
          </p:txBody>
        </p:sp>
        <p:sp>
          <p:nvSpPr>
            <p:cNvPr id="45307" name="Text Box 251"/>
            <p:cNvSpPr txBox="1">
              <a:spLocks noChangeArrowheads="1"/>
            </p:cNvSpPr>
            <p:nvPr/>
          </p:nvSpPr>
          <p:spPr bwMode="auto">
            <a:xfrm>
              <a:off x="4152" y="932"/>
              <a:ext cx="23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fr-FR" sz="1600" u="none"/>
                <a:t>IT</a:t>
              </a:r>
            </a:p>
          </p:txBody>
        </p:sp>
      </p:grpSp>
      <p:sp>
        <p:nvSpPr>
          <p:cNvPr id="45308" name="Rectangle 252"/>
          <p:cNvSpPr>
            <a:spLocks noChangeArrowheads="1"/>
          </p:cNvSpPr>
          <p:nvPr/>
        </p:nvSpPr>
        <p:spPr bwMode="auto">
          <a:xfrm>
            <a:off x="468313" y="2924175"/>
            <a:ext cx="3810000" cy="18970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0" hangingPunct="0">
              <a:lnSpc>
                <a:spcPct val="90000"/>
              </a:lnSpc>
              <a:spcBef>
                <a:spcPct val="20000"/>
              </a:spcBef>
              <a:buClr>
                <a:srgbClr val="FFFFFF"/>
              </a:buClr>
              <a:defRPr/>
            </a:pPr>
            <a:endParaRPr kumimoji="1" lang="es-ES" sz="2000" u="none">
              <a:effectLst>
                <a:outerShdw blurRad="38100" dist="38100" dir="2700000" algn="tl">
                  <a:srgbClr val="000000"/>
                </a:outerShdw>
              </a:effectLst>
            </a:endParaRPr>
          </a:p>
        </p:txBody>
      </p:sp>
      <p:sp>
        <p:nvSpPr>
          <p:cNvPr id="45309" name="Rectangle 253"/>
          <p:cNvSpPr>
            <a:spLocks noChangeArrowheads="1"/>
          </p:cNvSpPr>
          <p:nvPr/>
        </p:nvSpPr>
        <p:spPr bwMode="auto">
          <a:xfrm>
            <a:off x="431800" y="2060575"/>
            <a:ext cx="5076825" cy="28336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0" hangingPunct="0">
              <a:lnSpc>
                <a:spcPct val="90000"/>
              </a:lnSpc>
              <a:spcBef>
                <a:spcPct val="20000"/>
              </a:spcBef>
              <a:buClr>
                <a:srgbClr val="FFFFFF"/>
              </a:buClr>
              <a:defRPr/>
            </a:pPr>
            <a:r>
              <a:rPr kumimoji="1" lang="fr-FR" sz="2000" u="none" dirty="0"/>
              <a:t>	IT </a:t>
            </a:r>
            <a:r>
              <a:rPr kumimoji="1" lang="fr-FR" sz="2000" u="none" dirty="0" err="1"/>
              <a:t>responses</a:t>
            </a:r>
            <a:r>
              <a:rPr kumimoji="1" lang="fr-FR" sz="2000" u="none" dirty="0"/>
              <a:t> are </a:t>
            </a:r>
            <a:r>
              <a:rPr kumimoji="1" lang="fr-FR" sz="2000" u="none" dirty="0" err="1"/>
              <a:t>rapid</a:t>
            </a:r>
            <a:r>
              <a:rPr kumimoji="1" lang="fr-FR" sz="2000" u="none" dirty="0"/>
              <a:t> (100 ms) &amp; </a:t>
            </a:r>
            <a:r>
              <a:rPr kumimoji="1" lang="fr-FR" sz="2000" u="none" dirty="0" err="1"/>
              <a:t>selective</a:t>
            </a:r>
            <a:r>
              <a:rPr kumimoji="1" lang="fr-FR" sz="2000" u="none" dirty="0"/>
              <a:t> to </a:t>
            </a:r>
            <a:r>
              <a:rPr kumimoji="1" lang="fr-FR" sz="2000" u="none" dirty="0" err="1"/>
              <a:t>complex</a:t>
            </a:r>
            <a:r>
              <a:rPr kumimoji="1" lang="fr-FR" sz="2000" u="none" dirty="0"/>
              <a:t> stimuli (</a:t>
            </a:r>
            <a:r>
              <a:rPr kumimoji="1" lang="fr-FR" sz="2000" u="none" dirty="0" err="1"/>
              <a:t>e.g</a:t>
            </a:r>
            <a:r>
              <a:rPr kumimoji="1" lang="fr-FR" sz="2000" u="none" dirty="0"/>
              <a:t>. faces) (</a:t>
            </a:r>
            <a:r>
              <a:rPr kumimoji="1" lang="fr-FR" sz="2000" u="none" dirty="0" err="1"/>
              <a:t>Oram&amp;Perrett</a:t>
            </a:r>
            <a:r>
              <a:rPr kumimoji="1" lang="fr-FR" sz="2000" u="none" dirty="0"/>
              <a:t>, 1992; </a:t>
            </a:r>
            <a:r>
              <a:rPr kumimoji="1" lang="fr-FR" sz="2000" u="none" dirty="0" err="1"/>
              <a:t>Keysers</a:t>
            </a:r>
            <a:r>
              <a:rPr kumimoji="1" lang="fr-FR" sz="2000" u="none" dirty="0"/>
              <a:t> et al., 2001; Hung et al., 2005) </a:t>
            </a:r>
          </a:p>
        </p:txBody>
      </p:sp>
      <p:sp>
        <p:nvSpPr>
          <p:cNvPr id="45311" name="Rectangle 255"/>
          <p:cNvSpPr>
            <a:spLocks noGrp="1" noChangeArrowheads="1"/>
          </p:cNvSpPr>
          <p:nvPr>
            <p:ph type="title"/>
          </p:nvPr>
        </p:nvSpPr>
        <p:spPr/>
        <p:txBody>
          <a:bodyPr>
            <a:noAutofit/>
          </a:bodyPr>
          <a:lstStyle/>
          <a:p>
            <a:pPr>
              <a:defRPr/>
            </a:pPr>
            <a:r>
              <a:rPr lang="en-US" sz="4000" dirty="0">
                <a:latin typeface="Arial"/>
                <a:cs typeface="Arial"/>
              </a:rPr>
              <a:t>Visual system: speed</a:t>
            </a:r>
            <a:br>
              <a:rPr lang="en-US" sz="4000" dirty="0">
                <a:latin typeface="Arial"/>
                <a:cs typeface="Arial"/>
              </a:rPr>
            </a:br>
            <a:r>
              <a:rPr lang="en-US" sz="2800" dirty="0">
                <a:latin typeface="Arial"/>
                <a:cs typeface="Arial"/>
              </a:rPr>
              <a:t>Electrophysiology</a:t>
            </a:r>
          </a:p>
        </p:txBody>
      </p:sp>
      <p:sp>
        <p:nvSpPr>
          <p:cNvPr id="251" name="Rectangle 3"/>
          <p:cNvSpPr>
            <a:spLocks noChangeArrowheads="1"/>
          </p:cNvSpPr>
          <p:nvPr/>
        </p:nvSpPr>
        <p:spPr bwMode="auto">
          <a:xfrm>
            <a:off x="395288" y="4014789"/>
            <a:ext cx="5472112" cy="11127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eaLnBrk="0" hangingPunct="0">
              <a:lnSpc>
                <a:spcPct val="90000"/>
              </a:lnSpc>
              <a:spcBef>
                <a:spcPct val="20000"/>
              </a:spcBef>
              <a:buClr>
                <a:srgbClr val="FFFFFF"/>
              </a:buClr>
              <a:defRPr/>
            </a:pPr>
            <a:r>
              <a:rPr kumimoji="1" lang="fr-FR" sz="2800" u="none" dirty="0"/>
              <a:t>Thorpe et </a:t>
            </a:r>
            <a:r>
              <a:rPr kumimoji="1" lang="fr-FR" sz="2800" u="none" dirty="0" err="1"/>
              <a:t>al’s</a:t>
            </a:r>
            <a:r>
              <a:rPr kumimoji="1" lang="fr-FR" sz="2800" u="none" dirty="0"/>
              <a:t> </a:t>
            </a:r>
            <a:r>
              <a:rPr kumimoji="1" lang="fr-FR" sz="2800" u="none" dirty="0" err="1"/>
              <a:t>reasoning</a:t>
            </a:r>
            <a:r>
              <a:rPr kumimoji="1" lang="fr-FR" sz="2800" u="none" dirty="0"/>
              <a:t>:</a:t>
            </a:r>
          </a:p>
        </p:txBody>
      </p:sp>
    </p:spTree>
    <p:extLst>
      <p:ext uri="{BB962C8B-B14F-4D97-AF65-F5344CB8AC3E}">
        <p14:creationId xmlns:p14="http://schemas.microsoft.com/office/powerpoint/2010/main" val="37169734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0" y="273050"/>
            <a:ext cx="9144000"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n-US" sz="4000" dirty="0">
                <a:effectLst/>
                <a:latin typeface="Arial" charset="0"/>
              </a:rPr>
              <a:t>In praise of </a:t>
            </a:r>
            <a:r>
              <a:rPr lang="en-US" sz="4000" dirty="0" err="1">
                <a:effectLst/>
                <a:latin typeface="Arial" charset="0"/>
              </a:rPr>
              <a:t>neuromorphic</a:t>
            </a:r>
            <a:r>
              <a:rPr lang="en-US" sz="4000" dirty="0">
                <a:effectLst/>
                <a:latin typeface="Arial" charset="0"/>
              </a:rPr>
              <a:t> engineering</a:t>
            </a:r>
          </a:p>
        </p:txBody>
      </p:sp>
      <p:sp>
        <p:nvSpPr>
          <p:cNvPr id="20482" name="Rectangle 3"/>
          <p:cNvSpPr>
            <a:spLocks noGrp="1" noChangeArrowheads="1"/>
          </p:cNvSpPr>
          <p:nvPr>
            <p:ph type="body" idx="1"/>
          </p:nvPr>
        </p:nvSpPr>
        <p:spPr>
          <a:xfrm>
            <a:off x="455613" y="1371600"/>
            <a:ext cx="8226425" cy="522605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a:lnSpc>
                <a:spcPct val="90000"/>
              </a:lnSpc>
              <a:defRPr/>
            </a:pPr>
            <a:r>
              <a:rPr lang="en-US" sz="2800" dirty="0">
                <a:effectLst/>
                <a:latin typeface="Arial" charset="0"/>
              </a:rPr>
              <a:t>Biological nervous systems are optimized by natural selection in terms of: speed, robustness, energy consumption, learning (speed, flexibility, generalization)</a:t>
            </a:r>
          </a:p>
          <a:p>
            <a:pPr>
              <a:lnSpc>
                <a:spcPct val="90000"/>
              </a:lnSpc>
              <a:defRPr/>
            </a:pPr>
            <a:r>
              <a:rPr lang="en-US" sz="2800" dirty="0">
                <a:effectLst/>
                <a:latin typeface="Arial" charset="0"/>
              </a:rPr>
              <a:t>High performances despite:</a:t>
            </a:r>
          </a:p>
          <a:p>
            <a:pPr lvl="1">
              <a:lnSpc>
                <a:spcPct val="90000"/>
              </a:lnSpc>
              <a:defRPr/>
            </a:pPr>
            <a:r>
              <a:rPr lang="en-US" sz="2800" dirty="0">
                <a:effectLst/>
                <a:latin typeface="Arial" charset="0"/>
                <a:ea typeface="ＭＳ Ｐゴシック" charset="0"/>
              </a:rPr>
              <a:t>Slow hardware (firing rates </a:t>
            </a:r>
            <a:r>
              <a:rPr lang="en-US" sz="2800" dirty="0">
                <a:effectLst/>
                <a:latin typeface="Arial" charset="0"/>
                <a:ea typeface="ＭＳ Ｐゴシック" charset="0"/>
                <a:cs typeface="Arial" charset="0"/>
              </a:rPr>
              <a:t>≤ 100Hz, conduction ~1-2m/s</a:t>
            </a:r>
            <a:r>
              <a:rPr lang="en-US" sz="2800" dirty="0">
                <a:effectLst/>
                <a:latin typeface="Arial" charset="0"/>
                <a:ea typeface="ＭＳ Ｐゴシック" charset="0"/>
              </a:rPr>
              <a:t>)</a:t>
            </a:r>
          </a:p>
          <a:p>
            <a:pPr lvl="1">
              <a:lnSpc>
                <a:spcPct val="90000"/>
              </a:lnSpc>
              <a:defRPr/>
            </a:pPr>
            <a:r>
              <a:rPr lang="en-US" sz="2800" dirty="0">
                <a:effectLst/>
                <a:latin typeface="Arial" charset="0"/>
                <a:ea typeface="ＭＳ Ｐゴシック" charset="0"/>
              </a:rPr>
              <a:t>Unreliable hardware</a:t>
            </a:r>
          </a:p>
          <a:p>
            <a:pPr lvl="1">
              <a:lnSpc>
                <a:spcPct val="90000"/>
              </a:lnSpc>
              <a:defRPr/>
            </a:pPr>
            <a:r>
              <a:rPr lang="en-US" sz="2800" dirty="0">
                <a:effectLst/>
                <a:latin typeface="Arial" charset="0"/>
                <a:ea typeface="ＭＳ Ｐゴシック" charset="0"/>
              </a:rPr>
              <a:t>“Only” </a:t>
            </a:r>
            <a:r>
              <a:rPr lang="en-US" sz="2800" dirty="0">
                <a:effectLst/>
                <a:latin typeface="Arial" charset="0"/>
                <a:ea typeface="ＭＳ Ｐゴシック" charset="0"/>
                <a:cs typeface="Arial" charset="0"/>
              </a:rPr>
              <a:t>~</a:t>
            </a:r>
            <a:r>
              <a:rPr lang="en-US" sz="2800" dirty="0">
                <a:effectLst/>
                <a:latin typeface="Arial" charset="0"/>
                <a:ea typeface="ＭＳ Ｐゴシック" charset="0"/>
              </a:rPr>
              <a:t> 4.10^9 neurons in the human visual system</a:t>
            </a:r>
          </a:p>
          <a:p>
            <a:pPr marL="514350" indent="-457200">
              <a:lnSpc>
                <a:spcPct val="90000"/>
              </a:lnSpc>
              <a:buFont typeface="Symbol" charset="0"/>
              <a:buChar char=""/>
              <a:defRPr/>
            </a:pPr>
            <a:r>
              <a:rPr lang="en-US" sz="2800" dirty="0">
                <a:effectLst/>
                <a:latin typeface="Arial" charset="0"/>
              </a:rPr>
              <a:t>much room for improvements!</a:t>
            </a:r>
          </a:p>
        </p:txBody>
      </p:sp>
    </p:spTree>
    <p:extLst>
      <p:ext uri="{BB962C8B-B14F-4D97-AF65-F5344CB8AC3E}">
        <p14:creationId xmlns:p14="http://schemas.microsoft.com/office/powerpoint/2010/main" val="4101740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Models of the ventral stream of the visual cortex</a:t>
            </a:r>
          </a:p>
        </p:txBody>
      </p:sp>
      <p:sp>
        <p:nvSpPr>
          <p:cNvPr id="3" name="Content Placeholder 2"/>
          <p:cNvSpPr>
            <a:spLocks noGrp="1"/>
          </p:cNvSpPr>
          <p:nvPr>
            <p:ph idx="1"/>
          </p:nvPr>
        </p:nvSpPr>
        <p:spPr>
          <a:xfrm>
            <a:off x="457198" y="1600200"/>
            <a:ext cx="7843521" cy="1600200"/>
          </a:xfrm>
        </p:spPr>
        <p:txBody>
          <a:bodyPr numCol="2">
            <a:normAutofit fontScale="85000" lnSpcReduction="20000"/>
          </a:bodyPr>
          <a:lstStyle/>
          <a:p>
            <a:r>
              <a:rPr lang="en-US" dirty="0" err="1"/>
              <a:t>Feedforward</a:t>
            </a:r>
            <a:endParaRPr lang="en-US" dirty="0"/>
          </a:p>
          <a:p>
            <a:r>
              <a:rPr lang="en-US" dirty="0"/>
              <a:t>Convolutional (weight sharing) layers</a:t>
            </a:r>
          </a:p>
          <a:p>
            <a:r>
              <a:rPr lang="en-US" dirty="0"/>
              <a:t>Max pooling layers</a:t>
            </a:r>
          </a:p>
          <a:p>
            <a:r>
              <a:rPr lang="en-US" dirty="0"/>
              <a:t>Along the hierarchy</a:t>
            </a:r>
          </a:p>
          <a:p>
            <a:pPr lvl="1"/>
            <a:r>
              <a:rPr lang="en-US" dirty="0"/>
              <a:t>Selectivity increases</a:t>
            </a:r>
          </a:p>
          <a:p>
            <a:pPr lvl="1"/>
            <a:r>
              <a:rPr lang="en-US" dirty="0"/>
              <a:t>Invariance increases</a:t>
            </a:r>
          </a:p>
        </p:txBody>
      </p:sp>
      <p:pic>
        <p:nvPicPr>
          <p:cNvPr id="7" name="Picture 6"/>
          <p:cNvPicPr>
            <a:picLocks noChangeAspect="1"/>
          </p:cNvPicPr>
          <p:nvPr/>
        </p:nvPicPr>
        <p:blipFill>
          <a:blip r:embed="rId3"/>
          <a:stretch>
            <a:fillRect/>
          </a:stretch>
        </p:blipFill>
        <p:spPr>
          <a:xfrm>
            <a:off x="858519" y="2838340"/>
            <a:ext cx="7442200" cy="3759200"/>
          </a:xfrm>
          <a:prstGeom prst="rect">
            <a:avLst/>
          </a:prstGeom>
        </p:spPr>
      </p:pic>
      <p:sp>
        <p:nvSpPr>
          <p:cNvPr id="8" name="Rectangle 7"/>
          <p:cNvSpPr/>
          <p:nvPr/>
        </p:nvSpPr>
        <p:spPr>
          <a:xfrm>
            <a:off x="127000" y="6141737"/>
            <a:ext cx="8913091" cy="646331"/>
          </a:xfrm>
          <a:prstGeom prst="rect">
            <a:avLst/>
          </a:prstGeom>
        </p:spPr>
        <p:txBody>
          <a:bodyPr wrap="square">
            <a:spAutoFit/>
          </a:bodyPr>
          <a:lstStyle/>
          <a:p>
            <a:pPr>
              <a:defRPr/>
            </a:pPr>
            <a:r>
              <a:rPr lang="fr-FR" dirty="0"/>
              <a:t>Fukushima, 1980; </a:t>
            </a:r>
            <a:r>
              <a:rPr lang="fr-FR" dirty="0" err="1"/>
              <a:t>LeCun</a:t>
            </a:r>
            <a:r>
              <a:rPr lang="fr-FR" dirty="0"/>
              <a:t> and Bengio, 1998; </a:t>
            </a:r>
            <a:r>
              <a:rPr lang="fr-FR" dirty="0" err="1"/>
              <a:t>Riesenhuber</a:t>
            </a:r>
            <a:r>
              <a:rPr lang="fr-FR" dirty="0"/>
              <a:t> and </a:t>
            </a:r>
            <a:r>
              <a:rPr lang="fr-FR" dirty="0" err="1"/>
              <a:t>Poggio</a:t>
            </a:r>
            <a:r>
              <a:rPr lang="fr-FR" dirty="0"/>
              <a:t>, 1999; Wallis and Rolls 1997; Rolls and </a:t>
            </a:r>
            <a:r>
              <a:rPr lang="fr-FR" dirty="0" err="1"/>
              <a:t>Milward</a:t>
            </a:r>
            <a:r>
              <a:rPr lang="fr-FR" dirty="0"/>
              <a:t>, 2000; Stringer and Rolls, 2000; Serre et al., 2007 + </a:t>
            </a:r>
            <a:r>
              <a:rPr lang="fr-FR" dirty="0" err="1"/>
              <a:t>deep</a:t>
            </a:r>
            <a:r>
              <a:rPr lang="fr-FR" dirty="0"/>
              <a:t> </a:t>
            </a:r>
            <a:r>
              <a:rPr lang="fr-FR" dirty="0" err="1"/>
              <a:t>learning</a:t>
            </a:r>
            <a:endParaRPr lang="fr-FR" dirty="0"/>
          </a:p>
        </p:txBody>
      </p:sp>
      <p:sp>
        <p:nvSpPr>
          <p:cNvPr id="4" name="TextBox 3"/>
          <p:cNvSpPr txBox="1"/>
          <p:nvPr/>
        </p:nvSpPr>
        <p:spPr>
          <a:xfrm>
            <a:off x="2438087" y="5726252"/>
            <a:ext cx="3998511" cy="461665"/>
          </a:xfrm>
          <a:prstGeom prst="rect">
            <a:avLst/>
          </a:prstGeom>
          <a:solidFill>
            <a:srgbClr val="FFFF00"/>
          </a:solidFill>
          <a:ln w="38100" cmpd="sng">
            <a:solidFill>
              <a:schemeClr val="tx1"/>
            </a:solidFill>
          </a:ln>
        </p:spPr>
        <p:txBody>
          <a:bodyPr wrap="none" rtlCol="0">
            <a:spAutoFit/>
          </a:bodyPr>
          <a:lstStyle/>
          <a:p>
            <a:pPr algn="ctr"/>
            <a:r>
              <a:rPr lang="en-US" sz="2400" dirty="0"/>
              <a:t>At most one spike per neuron!</a:t>
            </a:r>
          </a:p>
        </p:txBody>
      </p:sp>
    </p:spTree>
    <p:extLst>
      <p:ext uri="{BB962C8B-B14F-4D97-AF65-F5344CB8AC3E}">
        <p14:creationId xmlns:p14="http://schemas.microsoft.com/office/powerpoint/2010/main" val="228182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
          <p:cNvSpPr>
            <a:spLocks noChangeArrowheads="1"/>
          </p:cNvSpPr>
          <p:nvPr/>
        </p:nvSpPr>
        <p:spPr bwMode="auto">
          <a:xfrm>
            <a:off x="0" y="1709351"/>
            <a:ext cx="9144000" cy="4281875"/>
          </a:xfrm>
          <a:prstGeom prst="rect">
            <a:avLst/>
          </a:prstGeom>
          <a:solidFill>
            <a:schemeClr val="bg1">
              <a:lumMod val="50000"/>
            </a:schemeClr>
          </a:solidFill>
          <a:ln w="9360" cap="sq">
            <a:noFill/>
            <a:miter lim="800000"/>
            <a:headEnd/>
            <a:tailEnd/>
          </a:ln>
          <a:effectLst/>
        </p:spPr>
        <p:txBody>
          <a:bodyPr wrap="none" anchor="ctr"/>
          <a:lstStyle/>
          <a:p>
            <a:endParaRPr lang="en-US"/>
          </a:p>
        </p:txBody>
      </p:sp>
      <p:sp>
        <p:nvSpPr>
          <p:cNvPr id="84993"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r>
              <a:rPr lang="en-US" sz="4000" dirty="0">
                <a:effectLst/>
                <a:latin typeface="Arial" charset="0"/>
              </a:rPr>
              <a:t>First layer: intensity-to-latency conversion</a:t>
            </a:r>
          </a:p>
        </p:txBody>
      </p:sp>
      <p:sp>
        <p:nvSpPr>
          <p:cNvPr id="84994" name="Rectangle 4"/>
          <p:cNvSpPr>
            <a:spLocks noGrp="1" noChangeArrowheads="1"/>
          </p:cNvSpPr>
          <p:nvPr>
            <p:ph idx="1"/>
          </p:nvPr>
        </p:nvSpPr>
        <p:spPr>
          <a:xfrm>
            <a:off x="-76200" y="914400"/>
            <a:ext cx="8226425" cy="44973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s-ES" dirty="0">
              <a:effectLst/>
              <a:latin typeface="Arial" charset="0"/>
            </a:endParaRPr>
          </a:p>
        </p:txBody>
      </p:sp>
      <p:sp>
        <p:nvSpPr>
          <p:cNvPr id="5" name="Rectangle 2"/>
          <p:cNvSpPr txBox="1">
            <a:spLocks noChangeArrowheads="1"/>
          </p:cNvSpPr>
          <p:nvPr/>
        </p:nvSpPr>
        <p:spPr bwMode="auto">
          <a:xfrm>
            <a:off x="608013" y="5867400"/>
            <a:ext cx="8226425" cy="11430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a:lstStyle>
          <a:p>
            <a:r>
              <a:rPr lang="en-US" sz="2800" u="none" dirty="0">
                <a:effectLst/>
                <a:latin typeface="Arial" charset="0"/>
              </a:rPr>
              <a:t>≠ intensity-to-rate conversion (conventional view)</a:t>
            </a:r>
          </a:p>
        </p:txBody>
      </p:sp>
      <p:sp>
        <p:nvSpPr>
          <p:cNvPr id="8" name="Text Box 3"/>
          <p:cNvSpPr txBox="1">
            <a:spLocks noChangeArrowheads="1"/>
          </p:cNvSpPr>
          <p:nvPr/>
        </p:nvSpPr>
        <p:spPr bwMode="auto">
          <a:xfrm>
            <a:off x="381000" y="3581400"/>
            <a:ext cx="1349375" cy="825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sz="2400" u="none" dirty="0" err="1">
                <a:solidFill>
                  <a:srgbClr val="FF0000"/>
                </a:solidFill>
              </a:rPr>
              <a:t>Weak</a:t>
            </a:r>
            <a:endParaRPr lang="fr-FR" sz="2400" u="none" dirty="0">
              <a:solidFill>
                <a:srgbClr val="FF0000"/>
              </a:solidFill>
            </a:endParaRPr>
          </a:p>
          <a:p>
            <a:pPr>
              <a:lnSpc>
                <a:spcPct val="100000"/>
              </a:lnSpc>
              <a:buClrTx/>
              <a:buFontTx/>
              <a:buNone/>
            </a:pPr>
            <a:r>
              <a:rPr lang="fr-FR" sz="2400" u="none" dirty="0">
                <a:solidFill>
                  <a:srgbClr val="FF0000"/>
                </a:solidFill>
              </a:rPr>
              <a:t>Stimulus</a:t>
            </a:r>
          </a:p>
        </p:txBody>
      </p:sp>
      <p:sp>
        <p:nvSpPr>
          <p:cNvPr id="9" name="Text Box 4"/>
          <p:cNvSpPr txBox="1">
            <a:spLocks noChangeArrowheads="1"/>
          </p:cNvSpPr>
          <p:nvPr/>
        </p:nvSpPr>
        <p:spPr bwMode="auto">
          <a:xfrm>
            <a:off x="384175" y="3582987"/>
            <a:ext cx="1349375" cy="825500"/>
          </a:xfrm>
          <a:prstGeom prst="rect">
            <a:avLst/>
          </a:prstGeom>
          <a:solidFill>
            <a:srgbClr val="0066FF"/>
          </a:solid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sz="2400" u="none" dirty="0">
                <a:solidFill>
                  <a:srgbClr val="FF9933"/>
                </a:solidFill>
              </a:rPr>
              <a:t>Medium</a:t>
            </a:r>
          </a:p>
          <a:p>
            <a:pPr>
              <a:lnSpc>
                <a:spcPct val="100000"/>
              </a:lnSpc>
              <a:buClrTx/>
              <a:buFontTx/>
              <a:buNone/>
            </a:pPr>
            <a:r>
              <a:rPr lang="fr-FR" sz="2400" u="none" dirty="0">
                <a:solidFill>
                  <a:srgbClr val="FF9933"/>
                </a:solidFill>
              </a:rPr>
              <a:t>Stimulus</a:t>
            </a:r>
          </a:p>
        </p:txBody>
      </p:sp>
      <p:sp>
        <p:nvSpPr>
          <p:cNvPr id="10" name="Text Box 5"/>
          <p:cNvSpPr txBox="1">
            <a:spLocks noChangeArrowheads="1"/>
          </p:cNvSpPr>
          <p:nvPr/>
        </p:nvSpPr>
        <p:spPr bwMode="auto">
          <a:xfrm>
            <a:off x="381000" y="3594100"/>
            <a:ext cx="1349375" cy="825500"/>
          </a:xfrm>
          <a:prstGeom prst="rect">
            <a:avLst/>
          </a:prstGeom>
          <a:solidFill>
            <a:srgbClr val="0066FF"/>
          </a:solid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sz="2400" u="none" dirty="0" err="1">
                <a:solidFill>
                  <a:srgbClr val="FFFF00"/>
                </a:solidFill>
              </a:rPr>
              <a:t>Strong</a:t>
            </a:r>
            <a:endParaRPr lang="fr-FR" sz="2400" u="none" dirty="0">
              <a:solidFill>
                <a:srgbClr val="FFFF00"/>
              </a:solidFill>
            </a:endParaRPr>
          </a:p>
          <a:p>
            <a:pPr>
              <a:lnSpc>
                <a:spcPct val="100000"/>
              </a:lnSpc>
              <a:buClrTx/>
              <a:buFontTx/>
              <a:buNone/>
            </a:pPr>
            <a:r>
              <a:rPr lang="fr-FR" sz="2400" u="none" dirty="0">
                <a:solidFill>
                  <a:srgbClr val="FFFF00"/>
                </a:solidFill>
              </a:rPr>
              <a:t>Stimulus</a:t>
            </a:r>
          </a:p>
        </p:txBody>
      </p:sp>
      <p:grpSp>
        <p:nvGrpSpPr>
          <p:cNvPr id="11" name="Group 6"/>
          <p:cNvGrpSpPr>
            <a:grpSpLocks/>
          </p:cNvGrpSpPr>
          <p:nvPr/>
        </p:nvGrpSpPr>
        <p:grpSpPr bwMode="auto">
          <a:xfrm>
            <a:off x="2209800" y="2730501"/>
            <a:ext cx="6338889" cy="3260726"/>
            <a:chOff x="1727" y="2151"/>
            <a:chExt cx="3993" cy="2054"/>
          </a:xfrm>
        </p:grpSpPr>
        <p:grpSp>
          <p:nvGrpSpPr>
            <p:cNvPr id="12" name="Group 7"/>
            <p:cNvGrpSpPr>
              <a:grpSpLocks/>
            </p:cNvGrpSpPr>
            <p:nvPr/>
          </p:nvGrpSpPr>
          <p:grpSpPr bwMode="auto">
            <a:xfrm>
              <a:off x="1727" y="2151"/>
              <a:ext cx="2742" cy="2054"/>
              <a:chOff x="1727" y="2151"/>
              <a:chExt cx="2742" cy="2054"/>
            </a:xfrm>
          </p:grpSpPr>
          <p:sp>
            <p:nvSpPr>
              <p:cNvPr id="17" name="Line 8"/>
              <p:cNvSpPr>
                <a:spLocks noChangeShapeType="1"/>
              </p:cNvSpPr>
              <p:nvPr/>
            </p:nvSpPr>
            <p:spPr bwMode="auto">
              <a:xfrm>
                <a:off x="2112" y="2160"/>
                <a:ext cx="0" cy="1727"/>
              </a:xfrm>
              <a:prstGeom prst="line">
                <a:avLst/>
              </a:prstGeom>
              <a:noFill/>
              <a:ln w="572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8" name="Text Box 9"/>
              <p:cNvSpPr txBox="1">
                <a:spLocks noChangeArrowheads="1"/>
              </p:cNvSpPr>
              <p:nvPr/>
            </p:nvSpPr>
            <p:spPr bwMode="auto">
              <a:xfrm>
                <a:off x="3931" y="3913"/>
                <a:ext cx="538"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Lst>
                  <a:defRPr>
                    <a:solidFill>
                      <a:srgbClr val="000000"/>
                    </a:solidFill>
                    <a:latin typeface="Arial" charset="0"/>
                    <a:ea typeface="SimSun" charset="0"/>
                    <a:cs typeface="SimSun" charset="0"/>
                  </a:defRPr>
                </a:lvl1pPr>
                <a:lvl2pPr>
                  <a:tabLst>
                    <a:tab pos="457200" algn="l"/>
                  </a:tabLst>
                  <a:defRPr>
                    <a:solidFill>
                      <a:srgbClr val="000000"/>
                    </a:solidFill>
                    <a:latin typeface="Arial" charset="0"/>
                    <a:ea typeface="SimSun" charset="0"/>
                    <a:cs typeface="SimSun" charset="0"/>
                  </a:defRPr>
                </a:lvl2pPr>
                <a:lvl3pPr>
                  <a:tabLst>
                    <a:tab pos="457200" algn="l"/>
                  </a:tabLst>
                  <a:defRPr>
                    <a:solidFill>
                      <a:srgbClr val="000000"/>
                    </a:solidFill>
                    <a:latin typeface="Arial" charset="0"/>
                    <a:ea typeface="SimSun" charset="0"/>
                    <a:cs typeface="SimSun" charset="0"/>
                  </a:defRPr>
                </a:lvl3pPr>
                <a:lvl4pPr>
                  <a:tabLst>
                    <a:tab pos="457200" algn="l"/>
                  </a:tabLst>
                  <a:defRPr>
                    <a:solidFill>
                      <a:srgbClr val="000000"/>
                    </a:solidFill>
                    <a:latin typeface="Arial" charset="0"/>
                    <a:ea typeface="SimSun" charset="0"/>
                    <a:cs typeface="SimSun" charset="0"/>
                  </a:defRPr>
                </a:lvl4pPr>
                <a:lvl5pPr>
                  <a:tabLst>
                    <a:tab pos="4572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a:solidFill>
                      <a:srgbClr val="FFFF00"/>
                    </a:solidFill>
                  </a:rPr>
                  <a:t>Time</a:t>
                </a:r>
              </a:p>
            </p:txBody>
          </p:sp>
          <p:sp>
            <p:nvSpPr>
              <p:cNvPr id="19" name="Text Box 10"/>
              <p:cNvSpPr txBox="1">
                <a:spLocks noChangeArrowheads="1"/>
              </p:cNvSpPr>
              <p:nvPr/>
            </p:nvSpPr>
            <p:spPr bwMode="auto">
              <a:xfrm rot="16200000">
                <a:off x="1391" y="2487"/>
                <a:ext cx="963"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 pos="1371600" algn="l"/>
                  </a:tabLst>
                  <a:defRPr>
                    <a:solidFill>
                      <a:srgbClr val="000000"/>
                    </a:solidFill>
                    <a:latin typeface="Arial" charset="0"/>
                    <a:ea typeface="SimSun" charset="0"/>
                    <a:cs typeface="SimSun" charset="0"/>
                  </a:defRPr>
                </a:lvl1pPr>
                <a:lvl2pPr>
                  <a:tabLst>
                    <a:tab pos="457200" algn="l"/>
                    <a:tab pos="914400" algn="l"/>
                    <a:tab pos="1371600" algn="l"/>
                  </a:tabLst>
                  <a:defRPr>
                    <a:solidFill>
                      <a:srgbClr val="000000"/>
                    </a:solidFill>
                    <a:latin typeface="Arial" charset="0"/>
                    <a:ea typeface="SimSun" charset="0"/>
                    <a:cs typeface="SimSun" charset="0"/>
                  </a:defRPr>
                </a:lvl2pPr>
                <a:lvl3pPr>
                  <a:tabLst>
                    <a:tab pos="457200" algn="l"/>
                    <a:tab pos="914400" algn="l"/>
                    <a:tab pos="1371600" algn="l"/>
                  </a:tabLst>
                  <a:defRPr>
                    <a:solidFill>
                      <a:srgbClr val="000000"/>
                    </a:solidFill>
                    <a:latin typeface="Arial" charset="0"/>
                    <a:ea typeface="SimSun" charset="0"/>
                    <a:cs typeface="SimSun" charset="0"/>
                  </a:defRPr>
                </a:lvl3pPr>
                <a:lvl4pPr>
                  <a:tabLst>
                    <a:tab pos="457200" algn="l"/>
                    <a:tab pos="914400" algn="l"/>
                    <a:tab pos="1371600" algn="l"/>
                  </a:tabLst>
                  <a:defRPr>
                    <a:solidFill>
                      <a:srgbClr val="000000"/>
                    </a:solidFill>
                    <a:latin typeface="Arial" charset="0"/>
                    <a:ea typeface="SimSun" charset="0"/>
                    <a:cs typeface="SimSun" charset="0"/>
                  </a:defRPr>
                </a:lvl4pPr>
                <a:lvl5pPr>
                  <a:tabLst>
                    <a:tab pos="457200" algn="l"/>
                    <a:tab pos="914400" algn="l"/>
                    <a:tab pos="13716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a:solidFill>
                      <a:srgbClr val="FFFF00"/>
                    </a:solidFill>
                  </a:rPr>
                  <a:t>Activation</a:t>
                </a:r>
              </a:p>
            </p:txBody>
          </p:sp>
        </p:grpSp>
        <p:grpSp>
          <p:nvGrpSpPr>
            <p:cNvPr id="13" name="Group 11"/>
            <p:cNvGrpSpPr>
              <a:grpSpLocks/>
            </p:cNvGrpSpPr>
            <p:nvPr/>
          </p:nvGrpSpPr>
          <p:grpSpPr bwMode="auto">
            <a:xfrm>
              <a:off x="2112" y="2473"/>
              <a:ext cx="3608" cy="1415"/>
              <a:chOff x="2112" y="2473"/>
              <a:chExt cx="3608" cy="1415"/>
            </a:xfrm>
          </p:grpSpPr>
          <p:sp>
            <p:nvSpPr>
              <p:cNvPr id="14" name="Line 12"/>
              <p:cNvSpPr>
                <a:spLocks noChangeShapeType="1"/>
              </p:cNvSpPr>
              <p:nvPr/>
            </p:nvSpPr>
            <p:spPr bwMode="auto">
              <a:xfrm>
                <a:off x="2112" y="3888"/>
                <a:ext cx="3119" cy="0"/>
              </a:xfrm>
              <a:prstGeom prst="line">
                <a:avLst/>
              </a:prstGeom>
              <a:noFill/>
              <a:ln w="572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5" name="Line 13"/>
              <p:cNvSpPr>
                <a:spLocks noChangeShapeType="1"/>
              </p:cNvSpPr>
              <p:nvPr/>
            </p:nvSpPr>
            <p:spPr bwMode="auto">
              <a:xfrm>
                <a:off x="2112" y="2736"/>
                <a:ext cx="3071" cy="0"/>
              </a:xfrm>
              <a:prstGeom prst="line">
                <a:avLst/>
              </a:prstGeom>
              <a:noFill/>
              <a:ln w="9360" cap="sq">
                <a:solidFill>
                  <a:srgbClr val="FFFF00"/>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Text Box 14"/>
              <p:cNvSpPr txBox="1">
                <a:spLocks noChangeArrowheads="1"/>
              </p:cNvSpPr>
              <p:nvPr/>
            </p:nvSpPr>
            <p:spPr bwMode="auto">
              <a:xfrm>
                <a:off x="4743" y="2473"/>
                <a:ext cx="977"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 pos="1371600" algn="l"/>
                  </a:tabLst>
                  <a:defRPr>
                    <a:solidFill>
                      <a:srgbClr val="000000"/>
                    </a:solidFill>
                    <a:latin typeface="Arial" charset="0"/>
                    <a:ea typeface="SimSun" charset="0"/>
                    <a:cs typeface="SimSun" charset="0"/>
                  </a:defRPr>
                </a:lvl1pPr>
                <a:lvl2pPr>
                  <a:tabLst>
                    <a:tab pos="457200" algn="l"/>
                    <a:tab pos="914400" algn="l"/>
                    <a:tab pos="1371600" algn="l"/>
                  </a:tabLst>
                  <a:defRPr>
                    <a:solidFill>
                      <a:srgbClr val="000000"/>
                    </a:solidFill>
                    <a:latin typeface="Arial" charset="0"/>
                    <a:ea typeface="SimSun" charset="0"/>
                    <a:cs typeface="SimSun" charset="0"/>
                  </a:defRPr>
                </a:lvl2pPr>
                <a:lvl3pPr>
                  <a:tabLst>
                    <a:tab pos="457200" algn="l"/>
                    <a:tab pos="914400" algn="l"/>
                    <a:tab pos="1371600" algn="l"/>
                  </a:tabLst>
                  <a:defRPr>
                    <a:solidFill>
                      <a:srgbClr val="000000"/>
                    </a:solidFill>
                    <a:latin typeface="Arial" charset="0"/>
                    <a:ea typeface="SimSun" charset="0"/>
                    <a:cs typeface="SimSun" charset="0"/>
                  </a:defRPr>
                </a:lvl3pPr>
                <a:lvl4pPr>
                  <a:tabLst>
                    <a:tab pos="457200" algn="l"/>
                    <a:tab pos="914400" algn="l"/>
                    <a:tab pos="1371600" algn="l"/>
                  </a:tabLst>
                  <a:defRPr>
                    <a:solidFill>
                      <a:srgbClr val="000000"/>
                    </a:solidFill>
                    <a:latin typeface="Arial" charset="0"/>
                    <a:ea typeface="SimSun" charset="0"/>
                    <a:cs typeface="SimSun" charset="0"/>
                  </a:defRPr>
                </a:lvl4pPr>
                <a:lvl5pPr>
                  <a:tabLst>
                    <a:tab pos="457200" algn="l"/>
                    <a:tab pos="914400" algn="l"/>
                    <a:tab pos="13716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 pos="13716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err="1">
                    <a:solidFill>
                      <a:srgbClr val="FFFF00"/>
                    </a:solidFill>
                  </a:rPr>
                  <a:t>Threshold</a:t>
                </a:r>
                <a:endParaRPr lang="fr-FR" u="none" dirty="0">
                  <a:solidFill>
                    <a:srgbClr val="FFFF00"/>
                  </a:solidFill>
                </a:endParaRPr>
              </a:p>
            </p:txBody>
          </p:sp>
        </p:grpSp>
      </p:grpSp>
      <p:grpSp>
        <p:nvGrpSpPr>
          <p:cNvPr id="25" name="Group 20"/>
          <p:cNvGrpSpPr>
            <a:grpSpLocks/>
          </p:cNvGrpSpPr>
          <p:nvPr/>
        </p:nvGrpSpPr>
        <p:grpSpPr bwMode="auto">
          <a:xfrm>
            <a:off x="2820987" y="1906587"/>
            <a:ext cx="1868488" cy="3581401"/>
            <a:chOff x="2112" y="1632"/>
            <a:chExt cx="1177" cy="2256"/>
          </a:xfrm>
        </p:grpSpPr>
        <p:sp>
          <p:nvSpPr>
            <p:cNvPr id="26" name="Line 21"/>
            <p:cNvSpPr>
              <a:spLocks noChangeShapeType="1"/>
            </p:cNvSpPr>
            <p:nvPr/>
          </p:nvSpPr>
          <p:spPr bwMode="auto">
            <a:xfrm flipV="1">
              <a:off x="2112" y="2735"/>
              <a:ext cx="863" cy="1153"/>
            </a:xfrm>
            <a:prstGeom prst="line">
              <a:avLst/>
            </a:prstGeom>
            <a:noFill/>
            <a:ln w="572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nvGrpSpPr>
            <p:cNvPr id="27" name="Group 22"/>
            <p:cNvGrpSpPr>
              <a:grpSpLocks/>
            </p:cNvGrpSpPr>
            <p:nvPr/>
          </p:nvGrpSpPr>
          <p:grpSpPr bwMode="auto">
            <a:xfrm>
              <a:off x="2690" y="1632"/>
              <a:ext cx="599" cy="1104"/>
              <a:chOff x="2690" y="1632"/>
              <a:chExt cx="599" cy="1104"/>
            </a:xfrm>
          </p:grpSpPr>
          <p:sp>
            <p:nvSpPr>
              <p:cNvPr id="28" name="Line 23"/>
              <p:cNvSpPr>
                <a:spLocks noChangeShapeType="1"/>
              </p:cNvSpPr>
              <p:nvPr/>
            </p:nvSpPr>
            <p:spPr bwMode="auto">
              <a:xfrm flipV="1">
                <a:off x="2976" y="1919"/>
                <a:ext cx="0" cy="817"/>
              </a:xfrm>
              <a:prstGeom prst="line">
                <a:avLst/>
              </a:prstGeom>
              <a:noFill/>
              <a:ln w="572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9" name="Text Box 24"/>
              <p:cNvSpPr txBox="1">
                <a:spLocks noChangeArrowheads="1"/>
              </p:cNvSpPr>
              <p:nvPr/>
            </p:nvSpPr>
            <p:spPr bwMode="auto">
              <a:xfrm>
                <a:off x="2690" y="1632"/>
                <a:ext cx="599"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a:solidFill>
                      <a:srgbClr val="FFFF00"/>
                    </a:solidFill>
                  </a:rPr>
                  <a:t>Spike</a:t>
                </a:r>
              </a:p>
            </p:txBody>
          </p:sp>
        </p:grpSp>
      </p:grpSp>
      <p:grpSp>
        <p:nvGrpSpPr>
          <p:cNvPr id="30" name="Group 25"/>
          <p:cNvGrpSpPr>
            <a:grpSpLocks/>
          </p:cNvGrpSpPr>
          <p:nvPr/>
        </p:nvGrpSpPr>
        <p:grpSpPr bwMode="auto">
          <a:xfrm>
            <a:off x="2820987" y="1906587"/>
            <a:ext cx="3011488" cy="3579813"/>
            <a:chOff x="2112" y="1632"/>
            <a:chExt cx="1897" cy="2255"/>
          </a:xfrm>
        </p:grpSpPr>
        <p:grpSp>
          <p:nvGrpSpPr>
            <p:cNvPr id="31" name="Group 26"/>
            <p:cNvGrpSpPr>
              <a:grpSpLocks/>
            </p:cNvGrpSpPr>
            <p:nvPr/>
          </p:nvGrpSpPr>
          <p:grpSpPr bwMode="auto">
            <a:xfrm>
              <a:off x="2112" y="1920"/>
              <a:ext cx="1583" cy="1967"/>
              <a:chOff x="2112" y="1920"/>
              <a:chExt cx="1583" cy="1967"/>
            </a:xfrm>
          </p:grpSpPr>
          <p:sp>
            <p:nvSpPr>
              <p:cNvPr id="33" name="Line 27"/>
              <p:cNvSpPr>
                <a:spLocks noChangeShapeType="1"/>
              </p:cNvSpPr>
              <p:nvPr/>
            </p:nvSpPr>
            <p:spPr bwMode="auto">
              <a:xfrm flipV="1">
                <a:off x="2112" y="2735"/>
                <a:ext cx="1583" cy="1153"/>
              </a:xfrm>
              <a:prstGeom prst="line">
                <a:avLst/>
              </a:prstGeom>
              <a:noFill/>
              <a:ln w="57240" cap="sq">
                <a:solidFill>
                  <a:srgbClr val="FF9933"/>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4" name="Line 28"/>
              <p:cNvSpPr>
                <a:spLocks noChangeShapeType="1"/>
              </p:cNvSpPr>
              <p:nvPr/>
            </p:nvSpPr>
            <p:spPr bwMode="auto">
              <a:xfrm flipV="1">
                <a:off x="3696" y="1919"/>
                <a:ext cx="0" cy="817"/>
              </a:xfrm>
              <a:prstGeom prst="line">
                <a:avLst/>
              </a:prstGeom>
              <a:noFill/>
              <a:ln w="57240" cap="sq">
                <a:solidFill>
                  <a:srgbClr val="FF9933"/>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32" name="Text Box 29"/>
            <p:cNvSpPr txBox="1">
              <a:spLocks noChangeArrowheads="1"/>
            </p:cNvSpPr>
            <p:nvPr/>
          </p:nvSpPr>
          <p:spPr bwMode="auto">
            <a:xfrm>
              <a:off x="3410" y="1632"/>
              <a:ext cx="599"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a:solidFill>
                    <a:srgbClr val="FF9933"/>
                  </a:solidFill>
                </a:rPr>
                <a:t>Spike</a:t>
              </a:r>
            </a:p>
          </p:txBody>
        </p:sp>
      </p:grpSp>
      <p:grpSp>
        <p:nvGrpSpPr>
          <p:cNvPr id="4" name="Group 3"/>
          <p:cNvGrpSpPr/>
          <p:nvPr/>
        </p:nvGrpSpPr>
        <p:grpSpPr>
          <a:xfrm>
            <a:off x="2820987" y="3856455"/>
            <a:ext cx="4564063" cy="1631531"/>
            <a:chOff x="2820987" y="3856455"/>
            <a:chExt cx="4564063" cy="1631531"/>
          </a:xfrm>
        </p:grpSpPr>
        <p:grpSp>
          <p:nvGrpSpPr>
            <p:cNvPr id="20" name="Group 15"/>
            <p:cNvGrpSpPr>
              <a:grpSpLocks/>
            </p:cNvGrpSpPr>
            <p:nvPr/>
          </p:nvGrpSpPr>
          <p:grpSpPr bwMode="auto">
            <a:xfrm>
              <a:off x="2820987" y="4075111"/>
              <a:ext cx="4348163" cy="1412875"/>
              <a:chOff x="2112" y="2998"/>
              <a:chExt cx="2739" cy="890"/>
            </a:xfrm>
          </p:grpSpPr>
          <p:sp>
            <p:nvSpPr>
              <p:cNvPr id="23" name="Line 17"/>
              <p:cNvSpPr>
                <a:spLocks noChangeShapeType="1"/>
              </p:cNvSpPr>
              <p:nvPr/>
            </p:nvSpPr>
            <p:spPr bwMode="auto">
              <a:xfrm flipV="1">
                <a:off x="2112" y="3207"/>
                <a:ext cx="1482" cy="681"/>
              </a:xfrm>
              <a:prstGeom prst="line">
                <a:avLst/>
              </a:prstGeom>
              <a:noFill/>
              <a:ln w="57240" cap="sq">
                <a:solidFill>
                  <a:srgbClr val="FF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22" name="Text Box 19"/>
              <p:cNvSpPr txBox="1">
                <a:spLocks noChangeArrowheads="1"/>
              </p:cNvSpPr>
              <p:nvPr/>
            </p:nvSpPr>
            <p:spPr bwMode="auto">
              <a:xfrm>
                <a:off x="4171" y="2998"/>
                <a:ext cx="680" cy="2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a:solidFill>
                      <a:srgbClr val="FF0000"/>
                    </a:solidFill>
                  </a:rPr>
                  <a:t>No </a:t>
                </a:r>
                <a:r>
                  <a:rPr lang="fr-FR" u="none" dirty="0" err="1">
                    <a:solidFill>
                      <a:srgbClr val="FF0000"/>
                    </a:solidFill>
                  </a:rPr>
                  <a:t>spike</a:t>
                </a:r>
                <a:endParaRPr lang="fr-FR" u="none" dirty="0">
                  <a:solidFill>
                    <a:srgbClr val="FF0000"/>
                  </a:solidFill>
                </a:endParaRPr>
              </a:p>
            </p:txBody>
          </p:sp>
        </p:grpSp>
        <p:sp>
          <p:nvSpPr>
            <p:cNvPr id="3" name="Freeform 2"/>
            <p:cNvSpPr/>
            <p:nvPr/>
          </p:nvSpPr>
          <p:spPr>
            <a:xfrm>
              <a:off x="5173579" y="3856455"/>
              <a:ext cx="2211471" cy="548106"/>
            </a:xfrm>
            <a:custGeom>
              <a:avLst/>
              <a:gdLst>
                <a:gd name="connsiteX0" fmla="*/ 0 w 2954421"/>
                <a:gd name="connsiteY0" fmla="*/ 628316 h 628316"/>
                <a:gd name="connsiteX1" fmla="*/ 1630947 w 2954421"/>
                <a:gd name="connsiteY1" fmla="*/ 120316 h 628316"/>
                <a:gd name="connsiteX2" fmla="*/ 2954421 w 2954421"/>
                <a:gd name="connsiteY2" fmla="*/ 0 h 628316"/>
                <a:gd name="connsiteX3" fmla="*/ 2954421 w 2954421"/>
                <a:gd name="connsiteY3" fmla="*/ 0 h 628316"/>
                <a:gd name="connsiteX4" fmla="*/ 2954421 w 2954421"/>
                <a:gd name="connsiteY4" fmla="*/ 0 h 628316"/>
                <a:gd name="connsiteX5" fmla="*/ 2954421 w 2954421"/>
                <a:gd name="connsiteY5" fmla="*/ 0 h 62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21" h="628316">
                  <a:moveTo>
                    <a:pt x="0" y="628316"/>
                  </a:moveTo>
                  <a:cubicBezTo>
                    <a:pt x="569272" y="426675"/>
                    <a:pt x="1138544" y="225035"/>
                    <a:pt x="1630947" y="120316"/>
                  </a:cubicBezTo>
                  <a:cubicBezTo>
                    <a:pt x="2123350" y="15597"/>
                    <a:pt x="2954421" y="0"/>
                    <a:pt x="2954421" y="0"/>
                  </a:cubicBezTo>
                  <a:lnTo>
                    <a:pt x="2954421" y="0"/>
                  </a:lnTo>
                  <a:lnTo>
                    <a:pt x="2954421" y="0"/>
                  </a:lnTo>
                  <a:lnTo>
                    <a:pt x="2954421" y="0"/>
                  </a:lnTo>
                </a:path>
              </a:pathLst>
            </a:cu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832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11"/>
                                        </p:tgtEl>
                                        <p:attrNameLst>
                                          <p:attrName>style.visibility</p:attrName>
                                        </p:attrNameLst>
                                      </p:cBhvr>
                                      <p:to>
                                        <p:strVal val="visible"/>
                                      </p:to>
                                    </p:set>
                                    <p:animEffect transition="in" filter="wipe(left)">
                                      <p:cBhvr additive="repl">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additive="repl">
                                        <p:cTn id="11" dur="1" fill="hold">
                                          <p:stCondLst>
                                            <p:cond delay="0"/>
                                          </p:stCondLst>
                                        </p:cTn>
                                        <p:tgtEl>
                                          <p:spTgt spid="8"/>
                                        </p:tgtEl>
                                        <p:attrNameLst>
                                          <p:attrName>style.visibility</p:attrName>
                                        </p:attrNameLst>
                                      </p:cBhvr>
                                      <p:to>
                                        <p:strVal val="visible"/>
                                      </p:to>
                                    </p:set>
                                    <p:animEffect transition="in" filter="wipe(left)">
                                      <p:cBhvr additive="repl">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additive="repl">
                                        <p:cTn id="21" dur="1" fill="hold">
                                          <p:stCondLst>
                                            <p:cond delay="0"/>
                                          </p:stCondLst>
                                        </p:cTn>
                                        <p:tgtEl>
                                          <p:spTgt spid="9"/>
                                        </p:tgtEl>
                                        <p:attrNameLst>
                                          <p:attrName>style.visibility</p:attrName>
                                        </p:attrNameLst>
                                      </p:cBhvr>
                                      <p:to>
                                        <p:strVal val="visible"/>
                                      </p:to>
                                    </p:set>
                                    <p:animEffect transition="in" filter="wipe(left)">
                                      <p:cBhvr additive="repl">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additive="repl">
                                        <p:cTn id="26" dur="1" fill="hold">
                                          <p:stCondLst>
                                            <p:cond delay="0"/>
                                          </p:stCondLst>
                                        </p:cTn>
                                        <p:tgtEl>
                                          <p:spTgt spid="30"/>
                                        </p:tgtEl>
                                        <p:attrNameLst>
                                          <p:attrName>style.visibility</p:attrName>
                                        </p:attrNameLst>
                                      </p:cBhvr>
                                      <p:to>
                                        <p:strVal val="visible"/>
                                      </p:to>
                                    </p:set>
                                    <p:animEffect transition="in" filter="wipe(left)">
                                      <p:cBhvr additive="repl">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additive="repl">
                                        <p:cTn id="31" dur="1" fill="hold">
                                          <p:stCondLst>
                                            <p:cond delay="0"/>
                                          </p:stCondLst>
                                        </p:cTn>
                                        <p:tgtEl>
                                          <p:spTgt spid="10"/>
                                        </p:tgtEl>
                                        <p:attrNameLst>
                                          <p:attrName>style.visibility</p:attrName>
                                        </p:attrNameLst>
                                      </p:cBhvr>
                                      <p:to>
                                        <p:strVal val="visible"/>
                                      </p:to>
                                    </p:set>
                                    <p:animEffect transition="in" filter="wipe(left)">
                                      <p:cBhvr additive="repl">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additive="repl">
                                        <p:cTn id="36" dur="1" fill="hold">
                                          <p:stCondLst>
                                            <p:cond delay="0"/>
                                          </p:stCondLst>
                                        </p:cTn>
                                        <p:tgtEl>
                                          <p:spTgt spid="25"/>
                                        </p:tgtEl>
                                        <p:attrNameLst>
                                          <p:attrName>style.visibility</p:attrName>
                                        </p:attrNameLst>
                                      </p:cBhvr>
                                      <p:to>
                                        <p:strVal val="visible"/>
                                      </p:to>
                                    </p:set>
                                    <p:animEffect transition="in" filter="wipe(left)">
                                      <p:cBhvr additive="repl">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2"/>
          <p:cNvSpPr>
            <a:spLocks noGrp="1" noChangeArrowheads="1"/>
          </p:cNvSpPr>
          <p:nvPr>
            <p:ph type="title"/>
          </p:nvPr>
        </p:nvSpPr>
        <p:spPr>
          <a:xfrm>
            <a:off x="455613" y="273050"/>
            <a:ext cx="8226425" cy="1143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r>
              <a:rPr lang="en-US" sz="4000" dirty="0">
                <a:effectLst/>
                <a:latin typeface="Arial" charset="0"/>
              </a:rPr>
              <a:t>First layer: intensity-to-latency conversion</a:t>
            </a:r>
          </a:p>
        </p:txBody>
      </p:sp>
      <p:sp>
        <p:nvSpPr>
          <p:cNvPr id="3" name="Content Placeholder 2"/>
          <p:cNvSpPr>
            <a:spLocks noGrp="1"/>
          </p:cNvSpPr>
          <p:nvPr>
            <p:ph idx="1"/>
          </p:nvPr>
        </p:nvSpPr>
        <p:spPr/>
        <p:txBody>
          <a:bodyPr/>
          <a:lstStyle/>
          <a:p>
            <a:endParaRPr lang="en-US" dirty="0"/>
          </a:p>
        </p:txBody>
      </p:sp>
      <p:sp>
        <p:nvSpPr>
          <p:cNvPr id="5" name="Rectangle 1"/>
          <p:cNvSpPr>
            <a:spLocks noChangeArrowheads="1"/>
          </p:cNvSpPr>
          <p:nvPr/>
        </p:nvSpPr>
        <p:spPr bwMode="auto">
          <a:xfrm>
            <a:off x="0" y="1905000"/>
            <a:ext cx="9144000" cy="3581400"/>
          </a:xfrm>
          <a:prstGeom prst="rect">
            <a:avLst/>
          </a:prstGeom>
          <a:solidFill>
            <a:schemeClr val="bg1">
              <a:lumMod val="50000"/>
            </a:schemeClr>
          </a:solidFill>
          <a:ln w="9360" cap="sq">
            <a:noFill/>
            <a:miter lim="800000"/>
            <a:headEnd/>
            <a:tailEnd/>
          </a:ln>
          <a:effectLst/>
        </p:spPr>
        <p:txBody>
          <a:bodyPr wrap="none" anchor="ctr"/>
          <a:lstStyle/>
          <a:p>
            <a:endParaRPr lang="en-US"/>
          </a:p>
        </p:txBody>
      </p:sp>
      <p:grpSp>
        <p:nvGrpSpPr>
          <p:cNvPr id="6" name="Group 4"/>
          <p:cNvGrpSpPr>
            <a:grpSpLocks/>
          </p:cNvGrpSpPr>
          <p:nvPr/>
        </p:nvGrpSpPr>
        <p:grpSpPr bwMode="auto">
          <a:xfrm>
            <a:off x="4724400" y="2133600"/>
            <a:ext cx="1751013" cy="2817813"/>
            <a:chOff x="2976" y="1344"/>
            <a:chExt cx="1103" cy="1775"/>
          </a:xfrm>
        </p:grpSpPr>
        <p:sp>
          <p:nvSpPr>
            <p:cNvPr id="7" name="Line 5"/>
            <p:cNvSpPr>
              <a:spLocks noChangeShapeType="1"/>
            </p:cNvSpPr>
            <p:nvPr/>
          </p:nvSpPr>
          <p:spPr bwMode="auto">
            <a:xfrm>
              <a:off x="3696" y="1344"/>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8" name="Line 6"/>
            <p:cNvSpPr>
              <a:spLocks noChangeShapeType="1"/>
            </p:cNvSpPr>
            <p:nvPr/>
          </p:nvSpPr>
          <p:spPr bwMode="auto">
            <a:xfrm>
              <a:off x="4080" y="1728"/>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Line 7"/>
            <p:cNvSpPr>
              <a:spLocks noChangeShapeType="1"/>
            </p:cNvSpPr>
            <p:nvPr/>
          </p:nvSpPr>
          <p:spPr bwMode="auto">
            <a:xfrm>
              <a:off x="3504" y="2112"/>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0" name="Line 8"/>
            <p:cNvSpPr>
              <a:spLocks noChangeShapeType="1"/>
            </p:cNvSpPr>
            <p:nvPr/>
          </p:nvSpPr>
          <p:spPr bwMode="auto">
            <a:xfrm>
              <a:off x="2976" y="2496"/>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1" name="Line 9"/>
            <p:cNvSpPr>
              <a:spLocks noChangeShapeType="1"/>
            </p:cNvSpPr>
            <p:nvPr/>
          </p:nvSpPr>
          <p:spPr bwMode="auto">
            <a:xfrm>
              <a:off x="3216" y="2880"/>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13" name="Rectangle 13"/>
          <p:cNvSpPr>
            <a:spLocks noChangeArrowheads="1"/>
          </p:cNvSpPr>
          <p:nvPr/>
        </p:nvSpPr>
        <p:spPr bwMode="auto">
          <a:xfrm>
            <a:off x="4114800" y="1905000"/>
            <a:ext cx="2514600" cy="3581400"/>
          </a:xfrm>
          <a:prstGeom prst="rect">
            <a:avLst/>
          </a:prstGeom>
          <a:solidFill>
            <a:schemeClr val="bg1">
              <a:lumMod val="50000"/>
            </a:schemeClr>
          </a:solidFill>
          <a:ln>
            <a:noFill/>
          </a:ln>
          <a:effectLst/>
        </p:spPr>
        <p:txBody>
          <a:bodyPr wrap="none" anchor="ctr"/>
          <a:lstStyle/>
          <a:p>
            <a:endParaRPr lang="en-US"/>
          </a:p>
        </p:txBody>
      </p:sp>
      <p:grpSp>
        <p:nvGrpSpPr>
          <p:cNvPr id="14" name="Group 15"/>
          <p:cNvGrpSpPr>
            <a:grpSpLocks/>
          </p:cNvGrpSpPr>
          <p:nvPr/>
        </p:nvGrpSpPr>
        <p:grpSpPr bwMode="auto">
          <a:xfrm>
            <a:off x="5105398" y="2133600"/>
            <a:ext cx="1066800" cy="2817813"/>
            <a:chOff x="3216" y="1344"/>
            <a:chExt cx="672" cy="1775"/>
          </a:xfrm>
        </p:grpSpPr>
        <p:sp>
          <p:nvSpPr>
            <p:cNvPr id="15" name="Line 16"/>
            <p:cNvSpPr>
              <a:spLocks noChangeShapeType="1"/>
            </p:cNvSpPr>
            <p:nvPr/>
          </p:nvSpPr>
          <p:spPr bwMode="auto">
            <a:xfrm>
              <a:off x="3216" y="1344"/>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6" name="Line 17"/>
            <p:cNvSpPr>
              <a:spLocks noChangeShapeType="1"/>
            </p:cNvSpPr>
            <p:nvPr/>
          </p:nvSpPr>
          <p:spPr bwMode="auto">
            <a:xfrm>
              <a:off x="3888" y="2880"/>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8" name="Line 19"/>
            <p:cNvSpPr>
              <a:spLocks noChangeShapeType="1"/>
            </p:cNvSpPr>
            <p:nvPr/>
          </p:nvSpPr>
          <p:spPr bwMode="auto">
            <a:xfrm>
              <a:off x="3360" y="2112"/>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19" name="Line 20"/>
            <p:cNvSpPr>
              <a:spLocks noChangeShapeType="1"/>
            </p:cNvSpPr>
            <p:nvPr/>
          </p:nvSpPr>
          <p:spPr bwMode="auto">
            <a:xfrm>
              <a:off x="3600" y="2496"/>
              <a:ext cx="0" cy="239"/>
            </a:xfrm>
            <a:prstGeom prst="line">
              <a:avLst/>
            </a:prstGeom>
            <a:noFill/>
            <a:ln w="28440" cap="sq">
              <a:solidFill>
                <a:srgbClr val="FFFF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20" name="Rectangle 21"/>
          <p:cNvSpPr>
            <a:spLocks noChangeArrowheads="1"/>
          </p:cNvSpPr>
          <p:nvPr/>
        </p:nvSpPr>
        <p:spPr bwMode="auto">
          <a:xfrm>
            <a:off x="0" y="1981200"/>
            <a:ext cx="2438400" cy="3200400"/>
          </a:xfrm>
          <a:prstGeom prst="rect">
            <a:avLst/>
          </a:prstGeom>
          <a:solidFill>
            <a:srgbClr val="0000CC"/>
          </a:solidFill>
          <a:ln w="9360" cap="sq">
            <a:no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Rectangle 22"/>
          <p:cNvSpPr>
            <a:spLocks noChangeArrowheads="1"/>
          </p:cNvSpPr>
          <p:nvPr/>
        </p:nvSpPr>
        <p:spPr bwMode="auto">
          <a:xfrm>
            <a:off x="0" y="1905000"/>
            <a:ext cx="2438400" cy="3276600"/>
          </a:xfrm>
          <a:prstGeom prst="rect">
            <a:avLst/>
          </a:prstGeom>
          <a:solidFill>
            <a:schemeClr val="bg1">
              <a:lumMod val="50000"/>
            </a:schemeClr>
          </a:solidFill>
          <a:ln w="9360" cap="sq">
            <a:noFill/>
            <a:miter lim="800000"/>
            <a:headEnd/>
            <a:tailEnd/>
          </a:ln>
          <a:effectLst/>
        </p:spPr>
        <p:txBody>
          <a:bodyPr wrap="none" anchor="ctr"/>
          <a:lstStyle/>
          <a:p>
            <a:endParaRPr lang="en-US"/>
          </a:p>
        </p:txBody>
      </p:sp>
      <p:grpSp>
        <p:nvGrpSpPr>
          <p:cNvPr id="22" name="Group 23"/>
          <p:cNvGrpSpPr>
            <a:grpSpLocks/>
          </p:cNvGrpSpPr>
          <p:nvPr/>
        </p:nvGrpSpPr>
        <p:grpSpPr bwMode="auto">
          <a:xfrm>
            <a:off x="2135188" y="2286000"/>
            <a:ext cx="4575174" cy="2901951"/>
            <a:chOff x="1345" y="1440"/>
            <a:chExt cx="2882" cy="1828"/>
          </a:xfrm>
        </p:grpSpPr>
        <p:grpSp>
          <p:nvGrpSpPr>
            <p:cNvPr id="23" name="Group 24"/>
            <p:cNvGrpSpPr>
              <a:grpSpLocks/>
            </p:cNvGrpSpPr>
            <p:nvPr/>
          </p:nvGrpSpPr>
          <p:grpSpPr bwMode="auto">
            <a:xfrm>
              <a:off x="1348" y="1440"/>
              <a:ext cx="2879" cy="287"/>
              <a:chOff x="1348" y="1440"/>
              <a:chExt cx="2879" cy="287"/>
            </a:xfrm>
          </p:grpSpPr>
          <p:sp>
            <p:nvSpPr>
              <p:cNvPr id="41" name="Oval 25"/>
              <p:cNvSpPr>
                <a:spLocks noChangeArrowheads="1"/>
              </p:cNvSpPr>
              <p:nvPr/>
            </p:nvSpPr>
            <p:spPr bwMode="auto">
              <a:xfrm>
                <a:off x="1348" y="1440"/>
                <a:ext cx="207" cy="287"/>
              </a:xfrm>
              <a:prstGeom prst="ellipse">
                <a:avLst/>
              </a:prstGeom>
              <a:solidFill>
                <a:srgbClr val="FFFF00"/>
              </a:solidFill>
              <a:ln w="9360" cap="sq">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Line 26"/>
              <p:cNvSpPr>
                <a:spLocks noChangeShapeType="1"/>
              </p:cNvSpPr>
              <p:nvPr/>
            </p:nvSpPr>
            <p:spPr bwMode="auto">
              <a:xfrm>
                <a:off x="1556" y="1584"/>
                <a:ext cx="2671"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4" name="Group 27"/>
            <p:cNvGrpSpPr>
              <a:grpSpLocks/>
            </p:cNvGrpSpPr>
            <p:nvPr/>
          </p:nvGrpSpPr>
          <p:grpSpPr bwMode="auto">
            <a:xfrm>
              <a:off x="1348" y="1824"/>
              <a:ext cx="2879" cy="287"/>
              <a:chOff x="1348" y="1824"/>
              <a:chExt cx="2879" cy="287"/>
            </a:xfrm>
          </p:grpSpPr>
          <p:sp>
            <p:nvSpPr>
              <p:cNvPr id="39" name="Oval 28"/>
              <p:cNvSpPr>
                <a:spLocks noChangeArrowheads="1"/>
              </p:cNvSpPr>
              <p:nvPr/>
            </p:nvSpPr>
            <p:spPr bwMode="auto">
              <a:xfrm>
                <a:off x="1348" y="1824"/>
                <a:ext cx="207" cy="287"/>
              </a:xfrm>
              <a:prstGeom prst="ellipse">
                <a:avLst/>
              </a:prstGeom>
              <a:solidFill>
                <a:srgbClr val="FFFF00"/>
              </a:solidFill>
              <a:ln w="9360" cap="sq">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Line 29"/>
              <p:cNvSpPr>
                <a:spLocks noChangeShapeType="1"/>
              </p:cNvSpPr>
              <p:nvPr/>
            </p:nvSpPr>
            <p:spPr bwMode="auto">
              <a:xfrm>
                <a:off x="1556" y="1968"/>
                <a:ext cx="2671"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5" name="Group 30"/>
            <p:cNvGrpSpPr>
              <a:grpSpLocks/>
            </p:cNvGrpSpPr>
            <p:nvPr/>
          </p:nvGrpSpPr>
          <p:grpSpPr bwMode="auto">
            <a:xfrm>
              <a:off x="1348" y="2208"/>
              <a:ext cx="2879" cy="287"/>
              <a:chOff x="1348" y="2208"/>
              <a:chExt cx="2879" cy="287"/>
            </a:xfrm>
          </p:grpSpPr>
          <p:sp>
            <p:nvSpPr>
              <p:cNvPr id="37" name="Oval 31"/>
              <p:cNvSpPr>
                <a:spLocks noChangeArrowheads="1"/>
              </p:cNvSpPr>
              <p:nvPr/>
            </p:nvSpPr>
            <p:spPr bwMode="auto">
              <a:xfrm>
                <a:off x="1348" y="2208"/>
                <a:ext cx="207" cy="287"/>
              </a:xfrm>
              <a:prstGeom prst="ellipse">
                <a:avLst/>
              </a:prstGeom>
              <a:solidFill>
                <a:srgbClr val="FFFF00"/>
              </a:solidFill>
              <a:ln w="9360" cap="sq">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Line 32"/>
              <p:cNvSpPr>
                <a:spLocks noChangeShapeType="1"/>
              </p:cNvSpPr>
              <p:nvPr/>
            </p:nvSpPr>
            <p:spPr bwMode="auto">
              <a:xfrm>
                <a:off x="1556" y="2352"/>
                <a:ext cx="2671"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6" name="Group 33"/>
            <p:cNvGrpSpPr>
              <a:grpSpLocks/>
            </p:cNvGrpSpPr>
            <p:nvPr/>
          </p:nvGrpSpPr>
          <p:grpSpPr bwMode="auto">
            <a:xfrm>
              <a:off x="1348" y="2592"/>
              <a:ext cx="2879" cy="287"/>
              <a:chOff x="1348" y="2592"/>
              <a:chExt cx="2879" cy="287"/>
            </a:xfrm>
          </p:grpSpPr>
          <p:sp>
            <p:nvSpPr>
              <p:cNvPr id="35" name="Oval 34"/>
              <p:cNvSpPr>
                <a:spLocks noChangeArrowheads="1"/>
              </p:cNvSpPr>
              <p:nvPr/>
            </p:nvSpPr>
            <p:spPr bwMode="auto">
              <a:xfrm>
                <a:off x="1348" y="2592"/>
                <a:ext cx="207" cy="287"/>
              </a:xfrm>
              <a:prstGeom prst="ellipse">
                <a:avLst/>
              </a:prstGeom>
              <a:solidFill>
                <a:srgbClr val="FFFF00"/>
              </a:solidFill>
              <a:ln w="9360" cap="sq">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Line 35"/>
              <p:cNvSpPr>
                <a:spLocks noChangeShapeType="1"/>
              </p:cNvSpPr>
              <p:nvPr/>
            </p:nvSpPr>
            <p:spPr bwMode="auto">
              <a:xfrm>
                <a:off x="1556" y="2736"/>
                <a:ext cx="2671"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7" name="Group 36"/>
            <p:cNvGrpSpPr>
              <a:grpSpLocks/>
            </p:cNvGrpSpPr>
            <p:nvPr/>
          </p:nvGrpSpPr>
          <p:grpSpPr bwMode="auto">
            <a:xfrm>
              <a:off x="1348" y="2976"/>
              <a:ext cx="2879" cy="287"/>
              <a:chOff x="1348" y="2976"/>
              <a:chExt cx="2879" cy="287"/>
            </a:xfrm>
          </p:grpSpPr>
          <p:sp>
            <p:nvSpPr>
              <p:cNvPr id="33" name="Oval 37"/>
              <p:cNvSpPr>
                <a:spLocks noChangeArrowheads="1"/>
              </p:cNvSpPr>
              <p:nvPr/>
            </p:nvSpPr>
            <p:spPr bwMode="auto">
              <a:xfrm>
                <a:off x="1348" y="2976"/>
                <a:ext cx="207" cy="287"/>
              </a:xfrm>
              <a:prstGeom prst="ellipse">
                <a:avLst/>
              </a:prstGeom>
              <a:solidFill>
                <a:srgbClr val="FFFF00"/>
              </a:solidFill>
              <a:ln w="9360" cap="sq">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Line 38"/>
              <p:cNvSpPr>
                <a:spLocks noChangeShapeType="1"/>
              </p:cNvSpPr>
              <p:nvPr/>
            </p:nvSpPr>
            <p:spPr bwMode="auto">
              <a:xfrm>
                <a:off x="1556" y="3120"/>
                <a:ext cx="2671"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28" name="Text Box 39"/>
            <p:cNvSpPr txBox="1">
              <a:spLocks noChangeArrowheads="1"/>
            </p:cNvSpPr>
            <p:nvPr/>
          </p:nvSpPr>
          <p:spPr bwMode="auto">
            <a:xfrm>
              <a:off x="1345" y="1440"/>
              <a:ext cx="252"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nSpc>
                  <a:spcPct val="100000"/>
                </a:lnSpc>
                <a:buClrTx/>
                <a:buFontTx/>
                <a:buNone/>
              </a:pPr>
              <a:r>
                <a:rPr lang="fr-FR" u="none" dirty="0">
                  <a:solidFill>
                    <a:srgbClr val="000066"/>
                  </a:solidFill>
                </a:rPr>
                <a:t>A</a:t>
              </a:r>
            </a:p>
          </p:txBody>
        </p:sp>
        <p:sp>
          <p:nvSpPr>
            <p:cNvPr id="29" name="Text Box 40"/>
            <p:cNvSpPr txBox="1">
              <a:spLocks noChangeArrowheads="1"/>
            </p:cNvSpPr>
            <p:nvPr/>
          </p:nvSpPr>
          <p:spPr bwMode="auto">
            <a:xfrm>
              <a:off x="1349" y="2208"/>
              <a:ext cx="255"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nSpc>
                  <a:spcPct val="100000"/>
                </a:lnSpc>
                <a:buClrTx/>
                <a:buFontTx/>
                <a:buNone/>
              </a:pPr>
              <a:r>
                <a:rPr lang="fr-FR" u="none" dirty="0">
                  <a:solidFill>
                    <a:srgbClr val="000066"/>
                  </a:solidFill>
                </a:rPr>
                <a:t>C</a:t>
              </a:r>
            </a:p>
          </p:txBody>
        </p:sp>
        <p:sp>
          <p:nvSpPr>
            <p:cNvPr id="30" name="Text Box 41"/>
            <p:cNvSpPr txBox="1">
              <a:spLocks noChangeArrowheads="1"/>
            </p:cNvSpPr>
            <p:nvPr/>
          </p:nvSpPr>
          <p:spPr bwMode="auto">
            <a:xfrm>
              <a:off x="1349" y="1824"/>
              <a:ext cx="244"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nSpc>
                  <a:spcPct val="100000"/>
                </a:lnSpc>
                <a:buClrTx/>
                <a:buFontTx/>
                <a:buNone/>
              </a:pPr>
              <a:r>
                <a:rPr lang="fr-FR" u="none" dirty="0">
                  <a:solidFill>
                    <a:srgbClr val="000066"/>
                  </a:solidFill>
                </a:rPr>
                <a:t>B</a:t>
              </a:r>
            </a:p>
          </p:txBody>
        </p:sp>
        <p:sp>
          <p:nvSpPr>
            <p:cNvPr id="31" name="Text Box 42"/>
            <p:cNvSpPr txBox="1">
              <a:spLocks noChangeArrowheads="1"/>
            </p:cNvSpPr>
            <p:nvPr/>
          </p:nvSpPr>
          <p:spPr bwMode="auto">
            <a:xfrm>
              <a:off x="1349" y="2592"/>
              <a:ext cx="255"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nSpc>
                  <a:spcPct val="100000"/>
                </a:lnSpc>
                <a:buClrTx/>
                <a:buFontTx/>
                <a:buNone/>
              </a:pPr>
              <a:r>
                <a:rPr lang="fr-FR" u="none" dirty="0">
                  <a:solidFill>
                    <a:srgbClr val="000066"/>
                  </a:solidFill>
                </a:rPr>
                <a:t>D</a:t>
              </a:r>
            </a:p>
          </p:txBody>
        </p:sp>
        <p:sp>
          <p:nvSpPr>
            <p:cNvPr id="32" name="Text Box 43"/>
            <p:cNvSpPr txBox="1">
              <a:spLocks noChangeArrowheads="1"/>
            </p:cNvSpPr>
            <p:nvPr/>
          </p:nvSpPr>
          <p:spPr bwMode="auto">
            <a:xfrm>
              <a:off x="1349" y="2976"/>
              <a:ext cx="244"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lnSpc>
                  <a:spcPct val="100000"/>
                </a:lnSpc>
                <a:buClrTx/>
                <a:buFontTx/>
                <a:buNone/>
              </a:pPr>
              <a:r>
                <a:rPr lang="fr-FR" u="none" dirty="0">
                  <a:solidFill>
                    <a:srgbClr val="000066"/>
                  </a:solidFill>
                </a:rPr>
                <a:t>E</a:t>
              </a:r>
            </a:p>
          </p:txBody>
        </p:sp>
      </p:grpSp>
      <p:grpSp>
        <p:nvGrpSpPr>
          <p:cNvPr id="43" name="Group 44"/>
          <p:cNvGrpSpPr>
            <a:grpSpLocks/>
          </p:cNvGrpSpPr>
          <p:nvPr/>
        </p:nvGrpSpPr>
        <p:grpSpPr bwMode="auto">
          <a:xfrm>
            <a:off x="1588" y="1905002"/>
            <a:ext cx="1901825" cy="463551"/>
            <a:chOff x="1" y="1200"/>
            <a:chExt cx="1198" cy="292"/>
          </a:xfrm>
        </p:grpSpPr>
        <p:sp>
          <p:nvSpPr>
            <p:cNvPr id="44" name="Text Box 45"/>
            <p:cNvSpPr txBox="1">
              <a:spLocks noChangeArrowheads="1"/>
            </p:cNvSpPr>
            <p:nvPr/>
          </p:nvSpPr>
          <p:spPr bwMode="auto">
            <a:xfrm>
              <a:off x="1" y="1200"/>
              <a:ext cx="837" cy="2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457200" algn="l"/>
                  <a:tab pos="914400" algn="l"/>
                </a:tabLst>
                <a:defRPr>
                  <a:solidFill>
                    <a:srgbClr val="000000"/>
                  </a:solidFill>
                  <a:latin typeface="Arial" charset="0"/>
                  <a:ea typeface="SimSun" charset="0"/>
                  <a:cs typeface="SimSun" charset="0"/>
                </a:defRPr>
              </a:lvl1pPr>
              <a:lvl2pPr>
                <a:tabLst>
                  <a:tab pos="457200" algn="l"/>
                  <a:tab pos="914400" algn="l"/>
                </a:tabLst>
                <a:defRPr>
                  <a:solidFill>
                    <a:srgbClr val="000000"/>
                  </a:solidFill>
                  <a:latin typeface="Arial" charset="0"/>
                  <a:ea typeface="SimSun" charset="0"/>
                  <a:cs typeface="SimSun" charset="0"/>
                </a:defRPr>
              </a:lvl2pPr>
              <a:lvl3pPr>
                <a:tabLst>
                  <a:tab pos="457200" algn="l"/>
                  <a:tab pos="914400" algn="l"/>
                </a:tabLst>
                <a:defRPr>
                  <a:solidFill>
                    <a:srgbClr val="000000"/>
                  </a:solidFill>
                  <a:latin typeface="Arial" charset="0"/>
                  <a:ea typeface="SimSun" charset="0"/>
                  <a:cs typeface="SimSun" charset="0"/>
                </a:defRPr>
              </a:lvl3pPr>
              <a:lvl4pPr>
                <a:tabLst>
                  <a:tab pos="457200" algn="l"/>
                  <a:tab pos="914400" algn="l"/>
                </a:tabLst>
                <a:defRPr>
                  <a:solidFill>
                    <a:srgbClr val="000000"/>
                  </a:solidFill>
                  <a:latin typeface="Arial" charset="0"/>
                  <a:ea typeface="SimSun" charset="0"/>
                  <a:cs typeface="SimSun" charset="0"/>
                </a:defRPr>
              </a:lvl4pPr>
              <a:lvl5pPr>
                <a:tabLst>
                  <a:tab pos="457200" algn="l"/>
                  <a:tab pos="914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457200" algn="l"/>
                  <a:tab pos="914400" algn="l"/>
                </a:tabLst>
                <a:defRPr>
                  <a:solidFill>
                    <a:srgbClr val="000000"/>
                  </a:solidFill>
                  <a:latin typeface="Arial" charset="0"/>
                  <a:ea typeface="SimSun" charset="0"/>
                  <a:cs typeface="SimSun" charset="0"/>
                </a:defRPr>
              </a:lvl9pPr>
            </a:lstStyle>
            <a:p>
              <a:pPr>
                <a:lnSpc>
                  <a:spcPct val="100000"/>
                </a:lnSpc>
                <a:buClrTx/>
                <a:buFontTx/>
                <a:buNone/>
              </a:pPr>
              <a:r>
                <a:rPr lang="fr-FR" u="none" dirty="0" err="1">
                  <a:solidFill>
                    <a:srgbClr val="FFFF00"/>
                  </a:solidFill>
                </a:rPr>
                <a:t>Intensity</a:t>
              </a:r>
              <a:endParaRPr lang="fr-FR" u="none" dirty="0">
                <a:solidFill>
                  <a:srgbClr val="FFFF00"/>
                </a:solidFill>
              </a:endParaRPr>
            </a:p>
          </p:txBody>
        </p:sp>
        <p:sp>
          <p:nvSpPr>
            <p:cNvPr id="45" name="Line 46"/>
            <p:cNvSpPr>
              <a:spLocks noChangeShapeType="1"/>
            </p:cNvSpPr>
            <p:nvPr/>
          </p:nvSpPr>
          <p:spPr bwMode="auto">
            <a:xfrm>
              <a:off x="864" y="1344"/>
              <a:ext cx="335" cy="0"/>
            </a:xfrm>
            <a:prstGeom prst="line">
              <a:avLst/>
            </a:prstGeom>
            <a:noFill/>
            <a:ln w="38160" cap="sq">
              <a:solidFill>
                <a:srgbClr val="FFFF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46" name="Freeform 47"/>
          <p:cNvSpPr>
            <a:spLocks noChangeArrowheads="1"/>
          </p:cNvSpPr>
          <p:nvPr/>
        </p:nvSpPr>
        <p:spPr bwMode="auto">
          <a:xfrm>
            <a:off x="381000" y="2438400"/>
            <a:ext cx="1422400" cy="2667000"/>
          </a:xfrm>
          <a:custGeom>
            <a:avLst/>
            <a:gdLst>
              <a:gd name="T0" fmla="*/ 728 w 952"/>
              <a:gd name="T1" fmla="*/ 0 h 1632"/>
              <a:gd name="T2" fmla="*/ 920 w 952"/>
              <a:gd name="T3" fmla="*/ 384 h 1632"/>
              <a:gd name="T4" fmla="*/ 536 w 952"/>
              <a:gd name="T5" fmla="*/ 768 h 1632"/>
              <a:gd name="T6" fmla="*/ 56 w 952"/>
              <a:gd name="T7" fmla="*/ 1200 h 1632"/>
              <a:gd name="T8" fmla="*/ 200 w 952"/>
              <a:gd name="T9" fmla="*/ 1632 h 1632"/>
            </a:gdLst>
            <a:ahLst/>
            <a:cxnLst>
              <a:cxn ang="0">
                <a:pos x="T0" y="T1"/>
              </a:cxn>
              <a:cxn ang="0">
                <a:pos x="T2" y="T3"/>
              </a:cxn>
              <a:cxn ang="0">
                <a:pos x="T4" y="T5"/>
              </a:cxn>
              <a:cxn ang="0">
                <a:pos x="T6" y="T7"/>
              </a:cxn>
              <a:cxn ang="0">
                <a:pos x="T8" y="T9"/>
              </a:cxn>
            </a:cxnLst>
            <a:rect l="0" t="0" r="r" b="b"/>
            <a:pathLst>
              <a:path w="952" h="1632">
                <a:moveTo>
                  <a:pt x="728" y="0"/>
                </a:moveTo>
                <a:cubicBezTo>
                  <a:pt x="840" y="128"/>
                  <a:pt x="952" y="256"/>
                  <a:pt x="920" y="384"/>
                </a:cubicBezTo>
                <a:cubicBezTo>
                  <a:pt x="888" y="512"/>
                  <a:pt x="680" y="632"/>
                  <a:pt x="536" y="768"/>
                </a:cubicBezTo>
                <a:cubicBezTo>
                  <a:pt x="392" y="904"/>
                  <a:pt x="112" y="1056"/>
                  <a:pt x="56" y="1200"/>
                </a:cubicBezTo>
                <a:cubicBezTo>
                  <a:pt x="0" y="1344"/>
                  <a:pt x="176" y="1560"/>
                  <a:pt x="200" y="1632"/>
                </a:cubicBezTo>
              </a:path>
            </a:pathLst>
          </a:custGeom>
          <a:noFill/>
          <a:ln w="28440" cap="sq">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7" name="Group 48"/>
          <p:cNvGrpSpPr>
            <a:grpSpLocks/>
          </p:cNvGrpSpPr>
          <p:nvPr/>
        </p:nvGrpSpPr>
        <p:grpSpPr bwMode="auto">
          <a:xfrm>
            <a:off x="152400" y="2362200"/>
            <a:ext cx="1827213" cy="2894013"/>
            <a:chOff x="96" y="1488"/>
            <a:chExt cx="1151" cy="1823"/>
          </a:xfrm>
          <a:solidFill>
            <a:schemeClr val="bg1">
              <a:lumMod val="50000"/>
            </a:schemeClr>
          </a:solidFill>
        </p:grpSpPr>
        <p:sp>
          <p:nvSpPr>
            <p:cNvPr id="48" name="Rectangle 49"/>
            <p:cNvSpPr>
              <a:spLocks noChangeArrowheads="1"/>
            </p:cNvSpPr>
            <p:nvPr/>
          </p:nvSpPr>
          <p:spPr bwMode="auto">
            <a:xfrm>
              <a:off x="96" y="1488"/>
              <a:ext cx="1151" cy="1823"/>
            </a:xfrm>
            <a:prstGeom prst="rect">
              <a:avLst/>
            </a:prstGeom>
            <a:grpFill/>
            <a:ln>
              <a:noFill/>
            </a:ln>
            <a:effectLst/>
            <a:extLs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50"/>
            <p:cNvSpPr>
              <a:spLocks noChangeArrowheads="1"/>
            </p:cNvSpPr>
            <p:nvPr/>
          </p:nvSpPr>
          <p:spPr bwMode="auto">
            <a:xfrm>
              <a:off x="273" y="1586"/>
              <a:ext cx="797" cy="1626"/>
            </a:xfrm>
            <a:custGeom>
              <a:avLst/>
              <a:gdLst>
                <a:gd name="T0" fmla="*/ 240 w 864"/>
                <a:gd name="T1" fmla="*/ 0 h 1584"/>
                <a:gd name="T2" fmla="*/ 48 w 864"/>
                <a:gd name="T3" fmla="*/ 432 h 1584"/>
                <a:gd name="T4" fmla="*/ 528 w 864"/>
                <a:gd name="T5" fmla="*/ 816 h 1584"/>
                <a:gd name="T6" fmla="*/ 720 w 864"/>
                <a:gd name="T7" fmla="*/ 1152 h 1584"/>
                <a:gd name="T8" fmla="*/ 864 w 864"/>
                <a:gd name="T9" fmla="*/ 1584 h 1584"/>
              </a:gdLst>
              <a:ahLst/>
              <a:cxnLst>
                <a:cxn ang="0">
                  <a:pos x="T0" y="T1"/>
                </a:cxn>
                <a:cxn ang="0">
                  <a:pos x="T2" y="T3"/>
                </a:cxn>
                <a:cxn ang="0">
                  <a:pos x="T4" y="T5"/>
                </a:cxn>
                <a:cxn ang="0">
                  <a:pos x="T6" y="T7"/>
                </a:cxn>
                <a:cxn ang="0">
                  <a:pos x="T8" y="T9"/>
                </a:cxn>
              </a:cxnLst>
              <a:rect l="0" t="0" r="r" b="b"/>
              <a:pathLst>
                <a:path w="864" h="1584">
                  <a:moveTo>
                    <a:pt x="240" y="0"/>
                  </a:moveTo>
                  <a:cubicBezTo>
                    <a:pt x="120" y="148"/>
                    <a:pt x="0" y="296"/>
                    <a:pt x="48" y="432"/>
                  </a:cubicBezTo>
                  <a:cubicBezTo>
                    <a:pt x="96" y="568"/>
                    <a:pt x="416" y="696"/>
                    <a:pt x="528" y="816"/>
                  </a:cubicBezTo>
                  <a:cubicBezTo>
                    <a:pt x="640" y="936"/>
                    <a:pt x="664" y="1024"/>
                    <a:pt x="720" y="1152"/>
                  </a:cubicBezTo>
                  <a:cubicBezTo>
                    <a:pt x="776" y="1280"/>
                    <a:pt x="840" y="1512"/>
                    <a:pt x="864" y="1584"/>
                  </a:cubicBezTo>
                </a:path>
              </a:pathLst>
            </a:custGeom>
            <a:grpFill/>
            <a:ln w="28440" cap="sq">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51" name="Text Box 3"/>
          <p:cNvSpPr txBox="1">
            <a:spLocks noChangeArrowheads="1"/>
          </p:cNvSpPr>
          <p:nvPr/>
        </p:nvSpPr>
        <p:spPr bwMode="auto">
          <a:xfrm>
            <a:off x="3222625" y="5876925"/>
            <a:ext cx="2873375"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fr-FR" sz="3200" u="none" dirty="0"/>
              <a:t>Spike </a:t>
            </a:r>
            <a:r>
              <a:rPr lang="fr-FR" sz="3200" u="none" dirty="0" err="1"/>
              <a:t>waves</a:t>
            </a:r>
            <a:endParaRPr lang="fr-FR" sz="3200" u="none" dirty="0"/>
          </a:p>
        </p:txBody>
      </p:sp>
    </p:spTree>
    <p:extLst>
      <p:ext uri="{BB962C8B-B14F-4D97-AF65-F5344CB8AC3E}">
        <p14:creationId xmlns:p14="http://schemas.microsoft.com/office/powerpoint/2010/main" val="302149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22"/>
                                        </p:tgtEl>
                                        <p:attrNameLst>
                                          <p:attrName>style.visibility</p:attrName>
                                        </p:attrNameLst>
                                      </p:cBhvr>
                                      <p:to>
                                        <p:strVal val="visible"/>
                                      </p:to>
                                    </p:set>
                                    <p:animEffect transition="in" filter="wipe(left)">
                                      <p:cBhvr additive="repl">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additive="repl">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100000">
                                          <p:val>
                                            <p:strVal val="0-#ppt_w/2"/>
                                          </p:val>
                                        </p:tav>
                                        <p:tav>
                                          <p:val>
                                            <p:strVal val="#ppt_x"/>
                                          </p:val>
                                        </p:tav>
                                      </p:tavLst>
                                    </p:anim>
                                    <p:anim calcmode="lin" valueType="num">
                                      <p:cBhvr>
                                        <p:cTn id="13" dur="500" fill="hold"/>
                                        <p:tgtEl>
                                          <p:spTgt spid="21"/>
                                        </p:tgtEl>
                                        <p:attrNameLst>
                                          <p:attrName>ppt_y</p:attrName>
                                        </p:attrNameLst>
                                      </p:cBhvr>
                                      <p:tavLst>
                                        <p:tav tm="100000">
                                          <p:val>
                                            <p:strVal val="#ppt_y"/>
                                          </p:val>
                                        </p:tav>
                                        <p:tav>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additive="repl">
                                        <p:cTn id="17" dur="1" fill="hold">
                                          <p:stCondLst>
                                            <p:cond delay="0"/>
                                          </p:stCondLst>
                                        </p:cTn>
                                        <p:tgtEl>
                                          <p:spTgt spid="43"/>
                                        </p:tgtEl>
                                        <p:attrNameLst>
                                          <p:attrName>style.visibility</p:attrName>
                                        </p:attrNameLst>
                                      </p:cBhvr>
                                      <p:to>
                                        <p:strVal val="visible"/>
                                      </p:to>
                                    </p:set>
                                    <p:animEffect transition="in" filter="wipe(left)">
                                      <p:cBhvr additive="repl">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additive="repl">
                                        <p:cTn id="22" dur="1" fill="hold">
                                          <p:stCondLst>
                                            <p:cond delay="0"/>
                                          </p:stCondLst>
                                        </p:cTn>
                                        <p:tgtEl>
                                          <p:spTgt spid="46"/>
                                        </p:tgtEl>
                                        <p:attrNameLst>
                                          <p:attrName>style.visibility</p:attrName>
                                        </p:attrNameLst>
                                      </p:cBhvr>
                                      <p:to>
                                        <p:strVal val="visible"/>
                                      </p:to>
                                    </p:set>
                                    <p:animEffect transition="in" filter="wipe(up)">
                                      <p:cBhvr additive="repl">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additive="repl">
                                        <p:cTn id="27" dur="1" fill="hold">
                                          <p:stCondLst>
                                            <p:cond delay="0"/>
                                          </p:stCondLst>
                                        </p:cTn>
                                        <p:tgtEl>
                                          <p:spTgt spid="6"/>
                                        </p:tgtEl>
                                        <p:attrNameLst>
                                          <p:attrName>style.visibility</p:attrName>
                                        </p:attrNameLst>
                                      </p:cBhvr>
                                      <p:to>
                                        <p:strVal val="visible"/>
                                      </p:to>
                                    </p:set>
                                    <p:anim calcmode="lin" valueType="num">
                                      <p:cBhvr>
                                        <p:cTn id="28" dur="2000" fill="hold"/>
                                        <p:tgtEl>
                                          <p:spTgt spid="6"/>
                                        </p:tgtEl>
                                        <p:attrNameLst>
                                          <p:attrName>ppt_x</p:attrName>
                                        </p:attrNameLst>
                                      </p:cBhvr>
                                      <p:tavLst>
                                        <p:tav tm="100000">
                                          <p:val>
                                            <p:strVal val="0-#ppt_w/2"/>
                                          </p:val>
                                        </p:tav>
                                        <p:tav>
                                          <p:val>
                                            <p:strVal val="#ppt_x"/>
                                          </p:val>
                                        </p:tav>
                                      </p:tavLst>
                                    </p:anim>
                                    <p:anim calcmode="lin" valueType="num">
                                      <p:cBhvr>
                                        <p:cTn id="29" dur="2000" fill="hold"/>
                                        <p:tgtEl>
                                          <p:spTgt spid="6"/>
                                        </p:tgtEl>
                                        <p:attrNameLst>
                                          <p:attrName>ppt_y</p:attrName>
                                        </p:attrNameLst>
                                      </p:cBhvr>
                                      <p:tavLst>
                                        <p:tav tm="100000">
                                          <p:val>
                                            <p:strVal val="#ppt_y"/>
                                          </p:val>
                                        </p:tav>
                                        <p:tav>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additive="repl">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ppt_x</p:attrName>
                                        </p:attrNameLst>
                                      </p:cBhvr>
                                      <p:tavLst>
                                        <p:tav tm="100000">
                                          <p:val>
                                            <p:strVal val="0-#ppt_w/2"/>
                                          </p:val>
                                        </p:tav>
                                        <p:tav>
                                          <p:val>
                                            <p:strVal val="#ppt_x"/>
                                          </p:val>
                                        </p:tav>
                                      </p:tavLst>
                                    </p:anim>
                                    <p:anim calcmode="lin" valueType="num">
                                      <p:cBhvr>
                                        <p:cTn id="35" dur="500" fill="hold"/>
                                        <p:tgtEl>
                                          <p:spTgt spid="20"/>
                                        </p:tgtEl>
                                        <p:attrNameLst>
                                          <p:attrName>ppt_y</p:attrName>
                                        </p:attrNameLst>
                                      </p:cBhvr>
                                      <p:tavLst>
                                        <p:tav tm="100000">
                                          <p:val>
                                            <p:strVal val="#ppt_y"/>
                                          </p:val>
                                        </p:tav>
                                        <p:tav>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fill="hold" grpId="0" nodeType="clickEffect">
                                  <p:stCondLst>
                                    <p:cond delay="0"/>
                                  </p:stCondLst>
                                  <p:childTnLst>
                                    <p:set>
                                      <p:cBhvr additive="repl">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additive="repl">
                                        <p:cTn id="43" dur="1" fill="hold">
                                          <p:stCondLst>
                                            <p:cond delay="0"/>
                                          </p:stCondLst>
                                        </p:cTn>
                                        <p:tgtEl>
                                          <p:spTgt spid="47"/>
                                        </p:tgtEl>
                                        <p:attrNameLst>
                                          <p:attrName>style.visibility</p:attrName>
                                        </p:attrNameLst>
                                      </p:cBhvr>
                                      <p:to>
                                        <p:strVal val="visible"/>
                                      </p:to>
                                    </p:set>
                                    <p:animEffect transition="in" filter="wipe(up)">
                                      <p:cBhvr additive="repl">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additive="repl">
                                        <p:cTn id="48" dur="1" fill="hold">
                                          <p:stCondLst>
                                            <p:cond delay="0"/>
                                          </p:stCondLst>
                                        </p:cTn>
                                        <p:tgtEl>
                                          <p:spTgt spid="14"/>
                                        </p:tgtEl>
                                        <p:attrNameLst>
                                          <p:attrName>style.visibility</p:attrName>
                                        </p:attrNameLst>
                                      </p:cBhvr>
                                      <p:to>
                                        <p:strVal val="visible"/>
                                      </p:to>
                                    </p:set>
                                    <p:anim calcmode="lin" valueType="num">
                                      <p:cBhvr>
                                        <p:cTn id="49" dur="2000" fill="hold"/>
                                        <p:tgtEl>
                                          <p:spTgt spid="14"/>
                                        </p:tgtEl>
                                        <p:attrNameLst>
                                          <p:attrName>ppt_x</p:attrName>
                                        </p:attrNameLst>
                                      </p:cBhvr>
                                      <p:tavLst>
                                        <p:tav tm="100000">
                                          <p:val>
                                            <p:strVal val="0-#ppt_w/2"/>
                                          </p:val>
                                        </p:tav>
                                        <p:tav>
                                          <p:val>
                                            <p:strVal val="#ppt_x"/>
                                          </p:val>
                                        </p:tav>
                                      </p:tavLst>
                                    </p:anim>
                                    <p:anim calcmode="lin" valueType="num">
                                      <p:cBhvr>
                                        <p:cTn id="50" dur="2000" fill="hold"/>
                                        <p:tgtEl>
                                          <p:spTgt spid="14"/>
                                        </p:tgtEl>
                                        <p:attrNameLst>
                                          <p:attrName>ppt_y</p:attrName>
                                        </p:attrNameLst>
                                      </p:cBhvr>
                                      <p:tavLst>
                                        <p:tav tm="100000">
                                          <p:val>
                                            <p:strVal val="#ppt_y"/>
                                          </p:val>
                                        </p:tav>
                                        <p:tav>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46"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827"/>
            <a:ext cx="9144000" cy="1143000"/>
          </a:xfrm>
        </p:spPr>
        <p:txBody>
          <a:bodyPr/>
          <a:lstStyle/>
          <a:p>
            <a:pPr algn="ctr"/>
            <a:r>
              <a:rPr lang="en-US" dirty="0"/>
              <a:t>STDP-based deep feature extraction</a:t>
            </a:r>
          </a:p>
        </p:txBody>
      </p:sp>
      <p:sp>
        <p:nvSpPr>
          <p:cNvPr id="5" name="Rectangle 4"/>
          <p:cNvSpPr/>
          <p:nvPr/>
        </p:nvSpPr>
        <p:spPr>
          <a:xfrm>
            <a:off x="0" y="6467158"/>
            <a:ext cx="9144000" cy="400110"/>
          </a:xfrm>
          <a:prstGeom prst="rect">
            <a:avLst/>
          </a:prstGeom>
        </p:spPr>
        <p:txBody>
          <a:bodyPr wrap="square">
            <a:spAutoFit/>
          </a:bodyPr>
          <a:lstStyle/>
          <a:p>
            <a:pPr algn="ctr"/>
            <a:r>
              <a:rPr lang="en-US" sz="2000" dirty="0" err="1"/>
              <a:t>Kheradpisheh</a:t>
            </a:r>
            <a:r>
              <a:rPr lang="en-US" sz="2000" dirty="0"/>
              <a:t>, </a:t>
            </a:r>
            <a:r>
              <a:rPr lang="en-US" sz="2000" dirty="0" err="1"/>
              <a:t>Ganjtabesh</a:t>
            </a:r>
            <a:r>
              <a:rPr lang="en-US" sz="2000" dirty="0"/>
              <a:t>, Thorpe &amp; Masquelier 2018. Neural Networks</a:t>
            </a:r>
          </a:p>
        </p:txBody>
      </p:sp>
      <p:pic>
        <p:nvPicPr>
          <p:cNvPr id="9" name="STDP-based spiking deep neural networks for object recogni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9488" y="950026"/>
            <a:ext cx="7506167" cy="5629626"/>
          </a:xfrm>
          <a:prstGeom prst="rect">
            <a:avLst/>
          </a:prstGeom>
        </p:spPr>
      </p:pic>
    </p:spTree>
    <p:extLst>
      <p:ext uri="{BB962C8B-B14F-4D97-AF65-F5344CB8AC3E}">
        <p14:creationId xmlns:p14="http://schemas.microsoft.com/office/powerpoint/2010/main" val="14851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4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827"/>
            <a:ext cx="9144000" cy="1143000"/>
          </a:xfrm>
        </p:spPr>
        <p:txBody>
          <a:bodyPr/>
          <a:lstStyle/>
          <a:p>
            <a:pPr algn="ctr"/>
            <a:r>
              <a:rPr lang="en-US" dirty="0"/>
              <a:t>STDP-based deep feature extraction</a:t>
            </a:r>
          </a:p>
        </p:txBody>
      </p:sp>
      <p:sp>
        <p:nvSpPr>
          <p:cNvPr id="5" name="Rectangle 4"/>
          <p:cNvSpPr/>
          <p:nvPr/>
        </p:nvSpPr>
        <p:spPr>
          <a:xfrm>
            <a:off x="0" y="6467158"/>
            <a:ext cx="9144000" cy="400110"/>
          </a:xfrm>
          <a:prstGeom prst="rect">
            <a:avLst/>
          </a:prstGeom>
        </p:spPr>
        <p:txBody>
          <a:bodyPr wrap="square">
            <a:spAutoFit/>
          </a:bodyPr>
          <a:lstStyle/>
          <a:p>
            <a:pPr algn="ctr"/>
            <a:r>
              <a:rPr lang="en-US" sz="2000" dirty="0" err="1"/>
              <a:t>Kheradpisheh</a:t>
            </a:r>
            <a:r>
              <a:rPr lang="en-US" sz="2000" dirty="0"/>
              <a:t>, </a:t>
            </a:r>
            <a:r>
              <a:rPr lang="en-US" sz="2000" dirty="0" err="1"/>
              <a:t>Ganjtabesh</a:t>
            </a:r>
            <a:r>
              <a:rPr lang="en-US" sz="2000" dirty="0"/>
              <a:t>, Thorpe &amp; Masquelier 2018. Neural Networks</a:t>
            </a:r>
          </a:p>
        </p:txBody>
      </p:sp>
      <p:pic>
        <p:nvPicPr>
          <p:cNvPr id="6" name="Picture 5">
            <a:extLst>
              <a:ext uri="{FF2B5EF4-FFF2-40B4-BE49-F238E27FC236}">
                <a16:creationId xmlns:a16="http://schemas.microsoft.com/office/drawing/2014/main" id="{550E6EA5-D3C4-8B48-AE55-5E67D16BA612}"/>
              </a:ext>
            </a:extLst>
          </p:cNvPr>
          <p:cNvPicPr>
            <a:picLocks noChangeAspect="1"/>
          </p:cNvPicPr>
          <p:nvPr/>
        </p:nvPicPr>
        <p:blipFill>
          <a:blip r:embed="rId3"/>
          <a:stretch>
            <a:fillRect/>
          </a:stretch>
        </p:blipFill>
        <p:spPr>
          <a:xfrm>
            <a:off x="988202" y="981318"/>
            <a:ext cx="7167595" cy="5198224"/>
          </a:xfrm>
          <a:prstGeom prst="rect">
            <a:avLst/>
          </a:prstGeom>
        </p:spPr>
      </p:pic>
    </p:spTree>
    <p:extLst>
      <p:ext uri="{BB962C8B-B14F-4D97-AF65-F5344CB8AC3E}">
        <p14:creationId xmlns:p14="http://schemas.microsoft.com/office/powerpoint/2010/main" val="306950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288636" y="1600200"/>
            <a:ext cx="4289714" cy="4800600"/>
          </a:xfrm>
        </p:spPr>
        <p:txBody>
          <a:bodyPr numCol="1">
            <a:noAutofit/>
          </a:bodyPr>
          <a:lstStyle/>
          <a:p>
            <a:pPr marL="114300" indent="0">
              <a:buNone/>
            </a:pPr>
            <a:r>
              <a:rPr lang="en-US" dirty="0">
                <a:solidFill>
                  <a:schemeClr val="accent1"/>
                </a:solidFill>
              </a:rPr>
              <a:t>AI:</a:t>
            </a:r>
          </a:p>
          <a:p>
            <a:pPr marL="114300" indent="0">
              <a:buNone/>
            </a:pPr>
            <a:r>
              <a:rPr lang="en-US" sz="2200" dirty="0"/>
              <a:t>Accuracy does not match (yet?) deep learning but:</a:t>
            </a:r>
          </a:p>
          <a:p>
            <a:r>
              <a:rPr lang="en-US" sz="2200" dirty="0"/>
              <a:t>Energy efficient (sparse coding)</a:t>
            </a:r>
          </a:p>
          <a:p>
            <a:r>
              <a:rPr lang="en-US" sz="2200" dirty="0"/>
              <a:t>Hardware friendly</a:t>
            </a:r>
          </a:p>
          <a:p>
            <a:r>
              <a:rPr lang="en-US" sz="2200" dirty="0"/>
              <a:t>STDP is a local rule</a:t>
            </a:r>
          </a:p>
          <a:p>
            <a:r>
              <a:rPr lang="en-US" sz="2200" dirty="0"/>
              <a:t>Online, on-chip, learning</a:t>
            </a:r>
          </a:p>
          <a:p>
            <a:r>
              <a:rPr lang="en-US" sz="2200" dirty="0"/>
              <a:t>(Mostly) unsupervised learning</a:t>
            </a:r>
          </a:p>
          <a:p>
            <a:r>
              <a:rPr lang="en-US" sz="2200" dirty="0"/>
              <a:t>Only a few tens of labeled examples needed per category</a:t>
            </a:r>
          </a:p>
        </p:txBody>
      </p:sp>
      <p:sp>
        <p:nvSpPr>
          <p:cNvPr id="4" name="Content Placeholder 2"/>
          <p:cNvSpPr txBox="1">
            <a:spLocks/>
          </p:cNvSpPr>
          <p:nvPr/>
        </p:nvSpPr>
        <p:spPr>
          <a:xfrm>
            <a:off x="4578350" y="1600200"/>
            <a:ext cx="4334741" cy="4800600"/>
          </a:xfrm>
          <a:prstGeom prst="rect">
            <a:avLst/>
          </a:prstGeom>
        </p:spPr>
        <p:txBody>
          <a:bodyPr vert="horz" lIns="91440" tIns="45720" rIns="91440" bIns="45720" numCol="1"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Font typeface="Arial" pitchFamily="34" charset="0"/>
              <a:buNone/>
            </a:pPr>
            <a:r>
              <a:rPr lang="en-US" sz="3200" dirty="0">
                <a:solidFill>
                  <a:srgbClr val="558ED5"/>
                </a:solidFill>
              </a:rPr>
              <a:t>Neuroscience:</a:t>
            </a:r>
          </a:p>
          <a:p>
            <a:pPr marL="114300" indent="0">
              <a:buFont typeface="Arial" pitchFamily="34" charset="0"/>
              <a:buNone/>
            </a:pPr>
            <a:r>
              <a:rPr lang="en-US" dirty="0"/>
              <a:t>Our proposal is compatible with</a:t>
            </a:r>
          </a:p>
          <a:p>
            <a:r>
              <a:rPr lang="en-US" dirty="0"/>
              <a:t>The temporal constraints (object recognition is fast in primates)</a:t>
            </a:r>
          </a:p>
          <a:p>
            <a:r>
              <a:rPr lang="en-US" dirty="0"/>
              <a:t>The fact that we learn mostly by observing the world, in an unsupervised way</a:t>
            </a:r>
          </a:p>
          <a:p>
            <a:endParaRPr lang="en-US" dirty="0"/>
          </a:p>
        </p:txBody>
      </p:sp>
    </p:spTree>
    <p:extLst>
      <p:ext uri="{BB962C8B-B14F-4D97-AF65-F5344CB8AC3E}">
        <p14:creationId xmlns:p14="http://schemas.microsoft.com/office/powerpoint/2010/main" val="73192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SNNs - Outline</a:t>
            </a:r>
          </a:p>
        </p:txBody>
      </p:sp>
      <p:sp>
        <p:nvSpPr>
          <p:cNvPr id="3" name="Content Placeholder 2"/>
          <p:cNvSpPr>
            <a:spLocks noGrp="1"/>
          </p:cNvSpPr>
          <p:nvPr>
            <p:ph idx="1"/>
          </p:nvPr>
        </p:nvSpPr>
        <p:spPr/>
        <p:txBody>
          <a:bodyPr/>
          <a:lstStyle/>
          <a:p>
            <a:r>
              <a:rPr lang="en-US" dirty="0"/>
              <a:t>Unsupervised learning</a:t>
            </a:r>
          </a:p>
          <a:p>
            <a:pPr lvl="1"/>
            <a:r>
              <a:rPr lang="en-US" dirty="0"/>
              <a:t>Spike timing dependent plasticity (STDP)</a:t>
            </a:r>
          </a:p>
          <a:p>
            <a:pPr lvl="1"/>
            <a:r>
              <a:rPr lang="en-US" dirty="0"/>
              <a:t>Application: visual feature extraction</a:t>
            </a:r>
          </a:p>
          <a:p>
            <a:r>
              <a:rPr lang="en-US" dirty="0"/>
              <a:t>Supervised learning:</a:t>
            </a:r>
          </a:p>
          <a:p>
            <a:pPr lvl="1"/>
            <a:r>
              <a:rPr lang="en-US" dirty="0"/>
              <a:t>Back-propagation &amp; surrogate gradient</a:t>
            </a:r>
          </a:p>
        </p:txBody>
      </p:sp>
      <p:sp>
        <p:nvSpPr>
          <p:cNvPr id="4" name="Slide Number Placeholder 3"/>
          <p:cNvSpPr>
            <a:spLocks noGrp="1"/>
          </p:cNvSpPr>
          <p:nvPr>
            <p:ph type="sldNum" sz="quarter" idx="12"/>
          </p:nvPr>
        </p:nvSpPr>
        <p:spPr/>
        <p:txBody>
          <a:bodyPr/>
          <a:lstStyle/>
          <a:p>
            <a:fld id="{71500B9B-C911-DE4A-82EB-E038183BEB1F}" type="slidenum">
              <a:rPr lang="en-US" smtClean="0"/>
              <a:t>36</a:t>
            </a:fld>
            <a:endParaRPr lang="en-US"/>
          </a:p>
        </p:txBody>
      </p:sp>
      <p:sp>
        <p:nvSpPr>
          <p:cNvPr id="5" name="Rectangle 4"/>
          <p:cNvSpPr>
            <a:spLocks noChangeArrowheads="1"/>
          </p:cNvSpPr>
          <p:nvPr/>
        </p:nvSpPr>
        <p:spPr bwMode="auto">
          <a:xfrm>
            <a:off x="277146" y="3228073"/>
            <a:ext cx="8589997" cy="1375899"/>
          </a:xfrm>
          <a:prstGeom prst="rect">
            <a:avLst/>
          </a:prstGeom>
          <a:noFill/>
          <a:ln w="57150">
            <a:solidFill>
              <a:srgbClr val="CC99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Tree>
    <p:extLst>
      <p:ext uri="{BB962C8B-B14F-4D97-AF65-F5344CB8AC3E}">
        <p14:creationId xmlns:p14="http://schemas.microsoft.com/office/powerpoint/2010/main" val="195810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022"/>
            <a:ext cx="9144000" cy="1143000"/>
          </a:xfrm>
        </p:spPr>
        <p:txBody>
          <a:bodyPr>
            <a:normAutofit/>
          </a:bodyPr>
          <a:lstStyle/>
          <a:p>
            <a:r>
              <a:rPr lang="en-US" dirty="0"/>
              <a:t>What is </a:t>
            </a:r>
            <a:r>
              <a:rPr lang="en-US" dirty="0" err="1"/>
              <a:t>backprop</a:t>
            </a:r>
            <a:r>
              <a:rPr lang="en-US" dirty="0"/>
              <a:t>?</a:t>
            </a:r>
          </a:p>
        </p:txBody>
      </p:sp>
      <p:sp>
        <p:nvSpPr>
          <p:cNvPr id="3" name="Content Placeholder 2"/>
          <p:cNvSpPr>
            <a:spLocks noGrp="1"/>
          </p:cNvSpPr>
          <p:nvPr>
            <p:ph idx="1"/>
          </p:nvPr>
        </p:nvSpPr>
        <p:spPr>
          <a:xfrm>
            <a:off x="457200" y="1230586"/>
            <a:ext cx="8229600" cy="5450900"/>
          </a:xfrm>
        </p:spPr>
        <p:txBody>
          <a:bodyPr>
            <a:noAutofit/>
          </a:bodyPr>
          <a:lstStyle/>
          <a:p>
            <a:r>
              <a:rPr lang="en-US" sz="2800" dirty="0"/>
              <a:t>Supervised learning in </a:t>
            </a:r>
            <a:r>
              <a:rPr lang="en-US" sz="2800" dirty="0" err="1"/>
              <a:t>feedforward</a:t>
            </a:r>
            <a:r>
              <a:rPr lang="en-US" sz="2800" dirty="0"/>
              <a:t> ANNs</a:t>
            </a:r>
          </a:p>
          <a:p>
            <a:r>
              <a:rPr lang="en-US" sz="2800" dirty="0"/>
              <a:t>Fitting algorithm: the cost function </a:t>
            </a:r>
            <a:r>
              <a:rPr lang="en-US" sz="2800" i="1" dirty="0">
                <a:latin typeface="Times Roman"/>
                <a:cs typeface="Times Roman"/>
              </a:rPr>
              <a:t>L</a:t>
            </a:r>
            <a:r>
              <a:rPr lang="en-US" sz="2800" dirty="0"/>
              <a:t> is the distance between actual and desired activations in the last layer (e.g. MSE, cross-entropy).</a:t>
            </a:r>
          </a:p>
          <a:p>
            <a:r>
              <a:rPr lang="en-US" sz="2800" dirty="0"/>
              <a:t>Optimal weights are found through gradient descent: </a:t>
            </a:r>
          </a:p>
          <a:p>
            <a:endParaRPr lang="en-US" sz="2800" dirty="0"/>
          </a:p>
          <a:p>
            <a:pPr marL="0" indent="0">
              <a:buNone/>
            </a:pPr>
            <a:endParaRPr lang="en-US" sz="2800" dirty="0"/>
          </a:p>
          <a:p>
            <a:r>
              <a:rPr lang="en-US" sz="2800" dirty="0"/>
              <a:t>All gradients can be computed recursively (backward) using automatic differentiation (</a:t>
            </a:r>
            <a:r>
              <a:rPr lang="en-US" sz="2800" dirty="0" err="1"/>
              <a:t>backprop</a:t>
            </a:r>
            <a:r>
              <a:rPr lang="en-US" sz="2800" dirty="0"/>
              <a:t> = short for “backward propagation of errors”)</a:t>
            </a:r>
          </a:p>
        </p:txBody>
      </p:sp>
      <p:graphicFrame>
        <p:nvGraphicFramePr>
          <p:cNvPr id="6" name="Content Placeholder 28"/>
          <p:cNvGraphicFramePr>
            <a:graphicFrameLocks noChangeAspect="1"/>
          </p:cNvGraphicFramePr>
          <p:nvPr>
            <p:extLst>
              <p:ext uri="{D42A27DB-BD31-4B8C-83A1-F6EECF244321}">
                <p14:modId xmlns:p14="http://schemas.microsoft.com/office/powerpoint/2010/main" val="2759490546"/>
              </p:ext>
            </p:extLst>
          </p:nvPr>
        </p:nvGraphicFramePr>
        <p:xfrm>
          <a:off x="3590164" y="3732434"/>
          <a:ext cx="1979612" cy="1001713"/>
        </p:xfrm>
        <a:graphic>
          <a:graphicData uri="http://schemas.openxmlformats.org/presentationml/2006/ole">
            <mc:AlternateContent xmlns:mc="http://schemas.openxmlformats.org/markup-compatibility/2006">
              <mc:Choice xmlns:v="urn:schemas-microsoft-com:vml" Requires="v">
                <p:oleObj spid="_x0000_s19461" name="Equation" r:id="rId3" imgW="927100" imgH="469900" progId="Equation.3">
                  <p:embed/>
                </p:oleObj>
              </mc:Choice>
              <mc:Fallback>
                <p:oleObj name="Equation" r:id="rId3" imgW="927100" imgH="469900" progId="Equation.3">
                  <p:embed/>
                  <p:pic>
                    <p:nvPicPr>
                      <p:cNvPr id="0" name=""/>
                      <p:cNvPicPr/>
                      <p:nvPr/>
                    </p:nvPicPr>
                    <p:blipFill>
                      <a:blip r:embed="rId4"/>
                      <a:stretch>
                        <a:fillRect/>
                      </a:stretch>
                    </p:blipFill>
                    <p:spPr>
                      <a:xfrm>
                        <a:off x="3590164" y="3732434"/>
                        <a:ext cx="1979612" cy="1001713"/>
                      </a:xfrm>
                      <a:prstGeom prst="rect">
                        <a:avLst/>
                      </a:prstGeom>
                    </p:spPr>
                  </p:pic>
                </p:oleObj>
              </mc:Fallback>
            </mc:AlternateContent>
          </a:graphicData>
        </a:graphic>
      </p:graphicFrame>
    </p:spTree>
    <p:extLst>
      <p:ext uri="{BB962C8B-B14F-4D97-AF65-F5344CB8AC3E}">
        <p14:creationId xmlns:p14="http://schemas.microsoft.com/office/powerpoint/2010/main" val="372679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Backprop’s</a:t>
            </a:r>
            <a:r>
              <a:rPr lang="en-US" dirty="0"/>
              <a:t> tour de force</a:t>
            </a:r>
          </a:p>
        </p:txBody>
      </p:sp>
      <p:sp>
        <p:nvSpPr>
          <p:cNvPr id="3" name="Content Placeholder 2"/>
          <p:cNvSpPr>
            <a:spLocks noGrp="1"/>
          </p:cNvSpPr>
          <p:nvPr>
            <p:ph idx="1"/>
          </p:nvPr>
        </p:nvSpPr>
        <p:spPr/>
        <p:txBody>
          <a:bodyPr>
            <a:normAutofit/>
          </a:bodyPr>
          <a:lstStyle/>
          <a:p>
            <a:pPr marL="285750" indent="-285750"/>
            <a:r>
              <a:rPr lang="en-US" dirty="0"/>
              <a:t>Solves the credit assignment problem (i.e. what should the hidden layers do?)</a:t>
            </a:r>
          </a:p>
          <a:p>
            <a:pPr marL="285750" indent="-285750"/>
            <a:r>
              <a:rPr lang="en-US" dirty="0"/>
              <a:t>Optimize features &amp; classifier jointly</a:t>
            </a:r>
          </a:p>
          <a:p>
            <a:pPr marL="285750" indent="-285750"/>
            <a:r>
              <a:rPr lang="en-US" dirty="0" err="1"/>
              <a:t>Nb</a:t>
            </a:r>
            <a:r>
              <a:rPr lang="en-US" dirty="0"/>
              <a:t> of layers is arbitrary: opens the door for very deep nets</a:t>
            </a:r>
          </a:p>
          <a:p>
            <a:pPr>
              <a:buFont typeface="Symbol" charset="0"/>
              <a:buChar char=""/>
            </a:pPr>
            <a:r>
              <a:rPr lang="en-US" dirty="0"/>
              <a:t>This motivated us (and others!) to adapt </a:t>
            </a:r>
            <a:r>
              <a:rPr lang="en-US" dirty="0" err="1"/>
              <a:t>backprop</a:t>
            </a:r>
            <a:r>
              <a:rPr lang="en-US" dirty="0"/>
              <a:t> to SNNs</a:t>
            </a:r>
          </a:p>
        </p:txBody>
      </p:sp>
      <p:sp>
        <p:nvSpPr>
          <p:cNvPr id="4" name="Slide Number Placeholder 3"/>
          <p:cNvSpPr>
            <a:spLocks noGrp="1"/>
          </p:cNvSpPr>
          <p:nvPr>
            <p:ph type="sldNum" sz="quarter" idx="12"/>
          </p:nvPr>
        </p:nvSpPr>
        <p:spPr/>
        <p:txBody>
          <a:bodyPr/>
          <a:lstStyle/>
          <a:p>
            <a:fld id="{71500B9B-C911-DE4A-82EB-E038183BEB1F}" type="slidenum">
              <a:rPr lang="en-US" smtClean="0"/>
              <a:t>38</a:t>
            </a:fld>
            <a:endParaRPr lang="en-US"/>
          </a:p>
        </p:txBody>
      </p:sp>
    </p:spTree>
    <p:extLst>
      <p:ext uri="{BB962C8B-B14F-4D97-AF65-F5344CB8AC3E}">
        <p14:creationId xmlns:p14="http://schemas.microsoft.com/office/powerpoint/2010/main" val="25588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310"/>
            <a:ext cx="8229600" cy="1143000"/>
          </a:xfrm>
        </p:spPr>
        <p:txBody>
          <a:bodyPr/>
          <a:lstStyle/>
          <a:p>
            <a:r>
              <a:rPr lang="en-US" dirty="0"/>
              <a:t>Surrogate Gradient Learning (SGL)</a:t>
            </a:r>
          </a:p>
        </p:txBody>
      </p:sp>
      <p:sp>
        <p:nvSpPr>
          <p:cNvPr id="3" name="Content Placeholder 2"/>
          <p:cNvSpPr>
            <a:spLocks noGrp="1"/>
          </p:cNvSpPr>
          <p:nvPr>
            <p:ph idx="1"/>
          </p:nvPr>
        </p:nvSpPr>
        <p:spPr>
          <a:xfrm>
            <a:off x="457200" y="1532466"/>
            <a:ext cx="8229600" cy="5037219"/>
          </a:xfrm>
        </p:spPr>
        <p:txBody>
          <a:bodyPr>
            <a:normAutofit/>
          </a:bodyPr>
          <a:lstStyle/>
          <a:p>
            <a:pPr marL="0" indent="0">
              <a:buNone/>
            </a:pPr>
            <a:r>
              <a:rPr lang="en-US" dirty="0"/>
              <a:t>In a nutshell:</a:t>
            </a:r>
          </a:p>
          <a:p>
            <a:r>
              <a:rPr lang="en-US" dirty="0"/>
              <a:t>Train SNNs with </a:t>
            </a:r>
            <a:r>
              <a:rPr lang="en-US" dirty="0" err="1"/>
              <a:t>backprop</a:t>
            </a:r>
            <a:r>
              <a:rPr lang="en-US" dirty="0"/>
              <a:t> through time</a:t>
            </a:r>
          </a:p>
          <a:p>
            <a:r>
              <a:rPr lang="en-US" dirty="0"/>
              <a:t>Time is discretized</a:t>
            </a:r>
          </a:p>
          <a:p>
            <a:r>
              <a:rPr lang="en-US" dirty="0"/>
              <a:t>The firing threshold causes optimization issues =&gt; use a “surrogate gradient”</a:t>
            </a:r>
          </a:p>
          <a:p>
            <a:r>
              <a:rPr lang="en-US" dirty="0"/>
              <a:t>In practice: use automatic differentiation (e.g. </a:t>
            </a:r>
            <a:r>
              <a:rPr lang="en-US" dirty="0" err="1"/>
              <a:t>PyTorch</a:t>
            </a:r>
            <a:r>
              <a:rPr lang="en-US" dirty="0"/>
              <a:t>, </a:t>
            </a:r>
            <a:r>
              <a:rPr lang="en-US" dirty="0" err="1"/>
              <a:t>TensorFlow</a:t>
            </a:r>
            <a:r>
              <a:rPr lang="en-US" dirty="0"/>
              <a:t>)</a:t>
            </a:r>
          </a:p>
        </p:txBody>
      </p:sp>
      <p:sp>
        <p:nvSpPr>
          <p:cNvPr id="4" name="Slide Number Placeholder 3"/>
          <p:cNvSpPr>
            <a:spLocks noGrp="1"/>
          </p:cNvSpPr>
          <p:nvPr>
            <p:ph type="sldNum" sz="quarter" idx="12"/>
          </p:nvPr>
        </p:nvSpPr>
        <p:spPr/>
        <p:txBody>
          <a:bodyPr/>
          <a:lstStyle/>
          <a:p>
            <a:fld id="{71500B9B-C911-DE4A-82EB-E038183BEB1F}" type="slidenum">
              <a:rPr lang="en-US" smtClean="0"/>
              <a:t>39</a:t>
            </a:fld>
            <a:endParaRPr lang="en-US"/>
          </a:p>
        </p:txBody>
      </p:sp>
    </p:spTree>
    <p:extLst>
      <p:ext uri="{BB962C8B-B14F-4D97-AF65-F5344CB8AC3E}">
        <p14:creationId xmlns:p14="http://schemas.microsoft.com/office/powerpoint/2010/main" val="5382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Artificial Neural Networks (ANN)</a:t>
            </a:r>
            <a:br>
              <a:rPr lang="en-US" dirty="0"/>
            </a:br>
            <a:r>
              <a:rPr lang="en-US" dirty="0"/>
              <a:t>(</a:t>
            </a:r>
            <a:r>
              <a:rPr lang="en-US" dirty="0" err="1"/>
              <a:t>feedforward</a:t>
            </a:r>
            <a:r>
              <a:rPr lang="en-US" dirty="0"/>
              <a:t>)</a:t>
            </a:r>
          </a:p>
        </p:txBody>
      </p:sp>
      <p:pic>
        <p:nvPicPr>
          <p:cNvPr id="5" name="Picture 4"/>
          <p:cNvPicPr>
            <a:picLocks noChangeAspect="1"/>
          </p:cNvPicPr>
          <p:nvPr/>
        </p:nvPicPr>
        <p:blipFill>
          <a:blip r:embed="rId3"/>
          <a:stretch>
            <a:fillRect/>
          </a:stretch>
        </p:blipFill>
        <p:spPr>
          <a:xfrm>
            <a:off x="418050" y="1945757"/>
            <a:ext cx="8370990" cy="4675894"/>
          </a:xfrm>
          <a:prstGeom prst="rect">
            <a:avLst/>
          </a:prstGeom>
        </p:spPr>
      </p:pic>
    </p:spTree>
    <p:extLst>
      <p:ext uri="{BB962C8B-B14F-4D97-AF65-F5344CB8AC3E}">
        <p14:creationId xmlns:p14="http://schemas.microsoft.com/office/powerpoint/2010/main" val="2910935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457200" y="183198"/>
            <a:ext cx="8229600" cy="1143000"/>
          </a:xfrm>
        </p:spPr>
        <p:txBody>
          <a:bodyPr>
            <a:normAutofit fontScale="90000"/>
          </a:bodyPr>
          <a:lstStyle/>
          <a:p>
            <a:r>
              <a:rPr lang="en-US" dirty="0"/>
              <a:t>Leaky</a:t>
            </a:r>
            <a:r>
              <a:rPr lang="fr-FR" dirty="0"/>
              <a:t> </a:t>
            </a:r>
            <a:r>
              <a:rPr lang="fr-FR" dirty="0" err="1"/>
              <a:t>integrate</a:t>
            </a:r>
            <a:r>
              <a:rPr lang="fr-FR" dirty="0"/>
              <a:t>-and-</a:t>
            </a:r>
            <a:r>
              <a:rPr lang="fr-FR" dirty="0" err="1"/>
              <a:t>fire</a:t>
            </a:r>
            <a:r>
              <a:rPr lang="fr-FR" dirty="0"/>
              <a:t> </a:t>
            </a:r>
            <a:r>
              <a:rPr lang="fr-FR" dirty="0" err="1"/>
              <a:t>neuron</a:t>
            </a:r>
            <a:br>
              <a:rPr lang="fr-FR" dirty="0"/>
            </a:br>
            <a:r>
              <a:rPr lang="fr-FR" i="1" dirty="0" err="1"/>
              <a:t>Continuous</a:t>
            </a:r>
            <a:r>
              <a:rPr lang="fr-FR" i="1" dirty="0"/>
              <a:t> time</a:t>
            </a:r>
          </a:p>
        </p:txBody>
      </p:sp>
      <p:sp>
        <p:nvSpPr>
          <p:cNvPr id="23" name="Rectangle 22"/>
          <p:cNvSpPr/>
          <p:nvPr/>
        </p:nvSpPr>
        <p:spPr>
          <a:xfrm>
            <a:off x="874713" y="3480133"/>
            <a:ext cx="2256597" cy="461665"/>
          </a:xfrm>
          <a:prstGeom prst="rect">
            <a:avLst/>
          </a:prstGeom>
        </p:spPr>
        <p:txBody>
          <a:bodyPr wrap="none">
            <a:spAutoFit/>
          </a:bodyPr>
          <a:lstStyle/>
          <a:p>
            <a:r>
              <a:rPr lang="fr-FR" sz="2400" dirty="0"/>
              <a:t>Or, </a:t>
            </a:r>
            <a:r>
              <a:rPr lang="fr-FR" sz="2400" dirty="0" err="1"/>
              <a:t>equivalently</a:t>
            </a:r>
            <a:r>
              <a:rPr lang="fr-FR" sz="2400" dirty="0"/>
              <a:t>:</a:t>
            </a:r>
            <a:endParaRPr lang="en-US" sz="2400" dirty="0"/>
          </a:p>
        </p:txBody>
      </p:sp>
      <p:graphicFrame>
        <p:nvGraphicFramePr>
          <p:cNvPr id="24" name="Object 4"/>
          <p:cNvGraphicFramePr>
            <a:graphicFrameLocks noChangeAspect="1"/>
          </p:cNvGraphicFramePr>
          <p:nvPr>
            <p:extLst>
              <p:ext uri="{D42A27DB-BD31-4B8C-83A1-F6EECF244321}">
                <p14:modId xmlns:p14="http://schemas.microsoft.com/office/powerpoint/2010/main" val="2927017548"/>
              </p:ext>
            </p:extLst>
          </p:nvPr>
        </p:nvGraphicFramePr>
        <p:xfrm>
          <a:off x="898525" y="4084638"/>
          <a:ext cx="5175250" cy="1331912"/>
        </p:xfrm>
        <a:graphic>
          <a:graphicData uri="http://schemas.openxmlformats.org/presentationml/2006/ole">
            <mc:AlternateContent xmlns:mc="http://schemas.openxmlformats.org/markup-compatibility/2006">
              <mc:Choice xmlns:v="urn:schemas-microsoft-com:vml" Requires="v">
                <p:oleObj spid="_x0000_s17421" name="Equation" r:id="rId4" imgW="2705100" imgH="698500" progId="Equation.3">
                  <p:embed/>
                </p:oleObj>
              </mc:Choice>
              <mc:Fallback>
                <p:oleObj name="Equation" r:id="rId4" imgW="2705100" imgH="698500" progId="Equation.3">
                  <p:embed/>
                  <p:pic>
                    <p:nvPicPr>
                      <p:cNvPr id="0" name=""/>
                      <p:cNvPicPr>
                        <a:picLocks noChangeAspect="1" noChangeArrowheads="1"/>
                      </p:cNvPicPr>
                      <p:nvPr/>
                    </p:nvPicPr>
                    <p:blipFill>
                      <a:blip r:embed="rId5"/>
                      <a:srcRect/>
                      <a:stretch>
                        <a:fillRect/>
                      </a:stretch>
                    </p:blipFill>
                    <p:spPr bwMode="auto">
                      <a:xfrm>
                        <a:off x="898525" y="4084638"/>
                        <a:ext cx="5175250" cy="1331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Picture 7"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305" y="1551304"/>
            <a:ext cx="4360745" cy="2533015"/>
          </a:xfrm>
          <a:prstGeom prst="rect">
            <a:avLst/>
          </a:prstGeom>
        </p:spPr>
      </p:pic>
      <p:sp>
        <p:nvSpPr>
          <p:cNvPr id="2" name="TextBox 1"/>
          <p:cNvSpPr txBox="1"/>
          <p:nvPr/>
        </p:nvSpPr>
        <p:spPr>
          <a:xfrm>
            <a:off x="203200" y="2590800"/>
            <a:ext cx="184666" cy="369332"/>
          </a:xfrm>
          <a:prstGeom prst="rect">
            <a:avLst/>
          </a:prstGeom>
          <a:noFill/>
        </p:spPr>
        <p:txBody>
          <a:bodyPr wrap="none" rtlCol="0">
            <a:spAutoFit/>
          </a:bodyPr>
          <a:lstStyle/>
          <a:p>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871498468"/>
              </p:ext>
            </p:extLst>
          </p:nvPr>
        </p:nvGraphicFramePr>
        <p:xfrm>
          <a:off x="1001713" y="5953125"/>
          <a:ext cx="6831012" cy="396875"/>
        </p:xfrm>
        <a:graphic>
          <a:graphicData uri="http://schemas.openxmlformats.org/presentationml/2006/ole">
            <mc:AlternateContent xmlns:mc="http://schemas.openxmlformats.org/markup-compatibility/2006">
              <mc:Choice xmlns:v="urn:schemas-microsoft-com:vml" Requires="v">
                <p:oleObj spid="_x0000_s17422" name="Equation" r:id="rId7" imgW="3492500" imgH="203200" progId="Equation.3">
                  <p:embed/>
                </p:oleObj>
              </mc:Choice>
              <mc:Fallback>
                <p:oleObj name="Equation" r:id="rId7" imgW="3492500" imgH="203200" progId="Equation.3">
                  <p:embed/>
                  <p:pic>
                    <p:nvPicPr>
                      <p:cNvPr id="0" name=""/>
                      <p:cNvPicPr/>
                      <p:nvPr/>
                    </p:nvPicPr>
                    <p:blipFill>
                      <a:blip r:embed="rId8"/>
                      <a:stretch>
                        <a:fillRect/>
                      </a:stretch>
                    </p:blipFill>
                    <p:spPr>
                      <a:xfrm>
                        <a:off x="1001713" y="5953125"/>
                        <a:ext cx="6831012" cy="396875"/>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71500B9B-C911-DE4A-82EB-E038183BEB1F}" type="slidenum">
              <a:rPr lang="en-US" smtClean="0"/>
              <a:t>40</a:t>
            </a:fld>
            <a:endParaRPr lang="en-US"/>
          </a:p>
        </p:txBody>
      </p:sp>
      <p:graphicFrame>
        <p:nvGraphicFramePr>
          <p:cNvPr id="12" name="Object 4"/>
          <p:cNvGraphicFramePr>
            <a:graphicFrameLocks noChangeAspect="1"/>
          </p:cNvGraphicFramePr>
          <p:nvPr>
            <p:extLst>
              <p:ext uri="{D42A27DB-BD31-4B8C-83A1-F6EECF244321}">
                <p14:modId xmlns:p14="http://schemas.microsoft.com/office/powerpoint/2010/main" val="2707918623"/>
              </p:ext>
            </p:extLst>
          </p:nvPr>
        </p:nvGraphicFramePr>
        <p:xfrm>
          <a:off x="874713" y="1551304"/>
          <a:ext cx="2792413" cy="1576387"/>
        </p:xfrm>
        <a:graphic>
          <a:graphicData uri="http://schemas.openxmlformats.org/presentationml/2006/ole">
            <mc:AlternateContent xmlns:mc="http://schemas.openxmlformats.org/markup-compatibility/2006">
              <mc:Choice xmlns:v="urn:schemas-microsoft-com:vml" Requires="v">
                <p:oleObj spid="_x0000_s17423" name="Equation" r:id="rId9" imgW="1460500" imgH="825500" progId="Equation.3">
                  <p:embed/>
                </p:oleObj>
              </mc:Choice>
              <mc:Fallback>
                <p:oleObj name="Equation" r:id="rId9" imgW="1460500" imgH="825500" progId="Equation.3">
                  <p:embed/>
                  <p:pic>
                    <p:nvPicPr>
                      <p:cNvPr id="0" name=""/>
                      <p:cNvPicPr>
                        <a:picLocks noChangeAspect="1" noChangeArrowheads="1"/>
                      </p:cNvPicPr>
                      <p:nvPr/>
                    </p:nvPicPr>
                    <p:blipFill>
                      <a:blip r:embed="rId10"/>
                      <a:srcRect/>
                      <a:stretch>
                        <a:fillRect/>
                      </a:stretch>
                    </p:blipFill>
                    <p:spPr bwMode="auto">
                      <a:xfrm>
                        <a:off x="874713" y="1551304"/>
                        <a:ext cx="2792413" cy="15763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57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457200" y="183198"/>
            <a:ext cx="8229600" cy="1143000"/>
          </a:xfrm>
        </p:spPr>
        <p:txBody>
          <a:bodyPr>
            <a:normAutofit fontScale="90000"/>
          </a:bodyPr>
          <a:lstStyle/>
          <a:p>
            <a:r>
              <a:rPr lang="fr-FR" dirty="0" err="1"/>
              <a:t>Leaky</a:t>
            </a:r>
            <a:r>
              <a:rPr lang="fr-FR" dirty="0"/>
              <a:t> </a:t>
            </a:r>
            <a:r>
              <a:rPr lang="fr-FR" dirty="0" err="1"/>
              <a:t>integrate</a:t>
            </a:r>
            <a:r>
              <a:rPr lang="fr-FR" dirty="0"/>
              <a:t>-and-</a:t>
            </a:r>
            <a:r>
              <a:rPr lang="fr-FR" dirty="0" err="1"/>
              <a:t>fire</a:t>
            </a:r>
            <a:r>
              <a:rPr lang="fr-FR" dirty="0"/>
              <a:t> </a:t>
            </a:r>
            <a:r>
              <a:rPr lang="fr-FR" dirty="0" err="1"/>
              <a:t>neuron</a:t>
            </a:r>
            <a:r>
              <a:rPr lang="fr-FR" dirty="0"/>
              <a:t> </a:t>
            </a:r>
            <a:r>
              <a:rPr lang="fr-FR" i="1" dirty="0" err="1"/>
              <a:t>Discrete</a:t>
            </a:r>
            <a:r>
              <a:rPr lang="fr-FR" i="1" dirty="0"/>
              <a:t> time</a:t>
            </a:r>
          </a:p>
        </p:txBody>
      </p:sp>
      <p:grpSp>
        <p:nvGrpSpPr>
          <p:cNvPr id="21" name="Group 20"/>
          <p:cNvGrpSpPr/>
          <p:nvPr/>
        </p:nvGrpSpPr>
        <p:grpSpPr>
          <a:xfrm>
            <a:off x="1198136" y="3691536"/>
            <a:ext cx="2170717" cy="900832"/>
            <a:chOff x="1209788" y="4104216"/>
            <a:chExt cx="2170717" cy="900832"/>
          </a:xfrm>
        </p:grpSpPr>
        <p:sp>
          <p:nvSpPr>
            <p:cNvPr id="4" name="Right Brace 3"/>
            <p:cNvSpPr/>
            <p:nvPr/>
          </p:nvSpPr>
          <p:spPr>
            <a:xfrm rot="5400000">
              <a:off x="2124747" y="3821985"/>
              <a:ext cx="181816" cy="746278"/>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tx1"/>
                  </a:solidFill>
                </a:ln>
              </a:endParaRPr>
            </a:p>
          </p:txBody>
        </p:sp>
        <p:grpSp>
          <p:nvGrpSpPr>
            <p:cNvPr id="8" name="Group 7"/>
            <p:cNvGrpSpPr/>
            <p:nvPr/>
          </p:nvGrpSpPr>
          <p:grpSpPr>
            <a:xfrm>
              <a:off x="1209788" y="4158648"/>
              <a:ext cx="2170717" cy="846400"/>
              <a:chOff x="1215599" y="3746391"/>
              <a:chExt cx="2170717" cy="846400"/>
            </a:xfrm>
          </p:grpSpPr>
          <p:graphicFrame>
            <p:nvGraphicFramePr>
              <p:cNvPr id="3" name="Object 2"/>
              <p:cNvGraphicFramePr>
                <a:graphicFrameLocks noChangeAspect="1"/>
              </p:cNvGraphicFramePr>
              <p:nvPr>
                <p:extLst>
                  <p:ext uri="{D42A27DB-BD31-4B8C-83A1-F6EECF244321}">
                    <p14:modId xmlns:p14="http://schemas.microsoft.com/office/powerpoint/2010/main" val="1144574093"/>
                  </p:ext>
                </p:extLst>
              </p:nvPr>
            </p:nvGraphicFramePr>
            <p:xfrm>
              <a:off x="1215599" y="4158648"/>
              <a:ext cx="2170717" cy="434143"/>
            </p:xfrm>
            <a:graphic>
              <a:graphicData uri="http://schemas.openxmlformats.org/presentationml/2006/ole">
                <mc:AlternateContent xmlns:mc="http://schemas.openxmlformats.org/markup-compatibility/2006">
                  <mc:Choice xmlns:v="urn:schemas-microsoft-com:vml" Requires="v">
                    <p:oleObj spid="_x0000_s18458" name="Equation" r:id="rId4" imgW="1016000" imgH="203200" progId="Equation.3">
                      <p:embed/>
                    </p:oleObj>
                  </mc:Choice>
                  <mc:Fallback>
                    <p:oleObj name="Equation" r:id="rId4" imgW="1016000" imgH="203200" progId="Equation.3">
                      <p:embed/>
                      <p:pic>
                        <p:nvPicPr>
                          <p:cNvPr id="0" name=""/>
                          <p:cNvPicPr/>
                          <p:nvPr/>
                        </p:nvPicPr>
                        <p:blipFill>
                          <a:blip r:embed="rId5"/>
                          <a:stretch>
                            <a:fillRect/>
                          </a:stretch>
                        </p:blipFill>
                        <p:spPr>
                          <a:xfrm>
                            <a:off x="1215599" y="4158648"/>
                            <a:ext cx="2170717" cy="434143"/>
                          </a:xfrm>
                          <a:prstGeom prst="rect">
                            <a:avLst/>
                          </a:prstGeom>
                        </p:spPr>
                      </p:pic>
                    </p:oleObj>
                  </mc:Fallback>
                </mc:AlternateContent>
              </a:graphicData>
            </a:graphic>
          </p:graphicFrame>
          <p:sp>
            <p:nvSpPr>
              <p:cNvPr id="10" name="Rectangle 9"/>
              <p:cNvSpPr/>
              <p:nvPr/>
            </p:nvSpPr>
            <p:spPr>
              <a:xfrm>
                <a:off x="1830864" y="3746391"/>
                <a:ext cx="761747" cy="461665"/>
              </a:xfrm>
              <a:prstGeom prst="rect">
                <a:avLst/>
              </a:prstGeom>
            </p:spPr>
            <p:txBody>
              <a:bodyPr wrap="none">
                <a:spAutoFit/>
              </a:bodyPr>
              <a:lstStyle/>
              <a:p>
                <a:r>
                  <a:rPr lang="fr-FR" sz="2400" dirty="0" err="1"/>
                  <a:t>Leak</a:t>
                </a:r>
                <a:endParaRPr lang="en-US" sz="2400" dirty="0"/>
              </a:p>
            </p:txBody>
          </p:sp>
        </p:grpSp>
      </p:grpSp>
      <p:grpSp>
        <p:nvGrpSpPr>
          <p:cNvPr id="9" name="Group 8"/>
          <p:cNvGrpSpPr/>
          <p:nvPr/>
        </p:nvGrpSpPr>
        <p:grpSpPr>
          <a:xfrm>
            <a:off x="2672097" y="2244132"/>
            <a:ext cx="3984914" cy="824105"/>
            <a:chOff x="2672097" y="2267434"/>
            <a:chExt cx="3984914" cy="824105"/>
          </a:xfrm>
        </p:grpSpPr>
        <p:sp>
          <p:nvSpPr>
            <p:cNvPr id="14" name="Right Brace 13"/>
            <p:cNvSpPr/>
            <p:nvPr/>
          </p:nvSpPr>
          <p:spPr>
            <a:xfrm rot="5400000" flipH="1">
              <a:off x="3282070" y="2179434"/>
              <a:ext cx="302132" cy="1522077"/>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chemeClr val="tx1"/>
                  </a:solidFill>
                </a:ln>
              </a:endParaRPr>
            </a:p>
          </p:txBody>
        </p:sp>
        <p:sp>
          <p:nvSpPr>
            <p:cNvPr id="15" name="Rectangle 14"/>
            <p:cNvSpPr/>
            <p:nvPr/>
          </p:nvSpPr>
          <p:spPr>
            <a:xfrm>
              <a:off x="2888882" y="2267434"/>
              <a:ext cx="3768129" cy="461665"/>
            </a:xfrm>
            <a:prstGeom prst="rect">
              <a:avLst/>
            </a:prstGeom>
          </p:spPr>
          <p:txBody>
            <a:bodyPr wrap="none">
              <a:spAutoFit/>
            </a:bodyPr>
            <a:lstStyle/>
            <a:p>
              <a:r>
                <a:rPr lang="fr-FR" sz="2400" dirty="0"/>
                <a:t>Input </a:t>
              </a:r>
              <a:r>
                <a:rPr lang="fr-FR" sz="2400" dirty="0" err="1"/>
                <a:t>spikes</a:t>
              </a:r>
              <a:r>
                <a:rPr lang="fr-FR" sz="2400" dirty="0"/>
                <a:t> (in the time bin)</a:t>
              </a:r>
              <a:endParaRPr lang="en-US" sz="2400" dirty="0"/>
            </a:p>
          </p:txBody>
        </p:sp>
      </p:grpSp>
      <p:graphicFrame>
        <p:nvGraphicFramePr>
          <p:cNvPr id="2" name="Object 1"/>
          <p:cNvGraphicFramePr>
            <a:graphicFrameLocks noChangeAspect="1"/>
          </p:cNvGraphicFramePr>
          <p:nvPr>
            <p:extLst>
              <p:ext uri="{D42A27DB-BD31-4B8C-83A1-F6EECF244321}">
                <p14:modId xmlns:p14="http://schemas.microsoft.com/office/powerpoint/2010/main" val="4002921728"/>
              </p:ext>
            </p:extLst>
          </p:nvPr>
        </p:nvGraphicFramePr>
        <p:xfrm>
          <a:off x="557213" y="1860550"/>
          <a:ext cx="1782762" cy="406400"/>
        </p:xfrm>
        <a:graphic>
          <a:graphicData uri="http://schemas.openxmlformats.org/presentationml/2006/ole">
            <mc:AlternateContent xmlns:mc="http://schemas.openxmlformats.org/markup-compatibility/2006">
              <mc:Choice xmlns:v="urn:schemas-microsoft-com:vml" Requires="v">
                <p:oleObj spid="_x0000_s18459" name="Equation" r:id="rId6" imgW="889000" imgH="203200" progId="Equation.3">
                  <p:embed/>
                </p:oleObj>
              </mc:Choice>
              <mc:Fallback>
                <p:oleObj name="Equation" r:id="rId6" imgW="889000" imgH="203200" progId="Equation.3">
                  <p:embed/>
                  <p:pic>
                    <p:nvPicPr>
                      <p:cNvPr id="0" name=""/>
                      <p:cNvPicPr/>
                      <p:nvPr/>
                    </p:nvPicPr>
                    <p:blipFill>
                      <a:blip r:embed="rId7"/>
                      <a:stretch>
                        <a:fillRect/>
                      </a:stretch>
                    </p:blipFill>
                    <p:spPr>
                      <a:xfrm>
                        <a:off x="557213" y="1860550"/>
                        <a:ext cx="1782762" cy="406400"/>
                      </a:xfrm>
                      <a:prstGeom prst="rect">
                        <a:avLst/>
                      </a:prstGeom>
                    </p:spPr>
                  </p:pic>
                </p:oleObj>
              </mc:Fallback>
            </mc:AlternateContent>
          </a:graphicData>
        </a:graphic>
      </p:graphicFrame>
      <p:grpSp>
        <p:nvGrpSpPr>
          <p:cNvPr id="20" name="Group 19"/>
          <p:cNvGrpSpPr/>
          <p:nvPr/>
        </p:nvGrpSpPr>
        <p:grpSpPr>
          <a:xfrm>
            <a:off x="485775" y="3036888"/>
            <a:ext cx="7219360" cy="798512"/>
            <a:chOff x="-733678" y="3154955"/>
            <a:chExt cx="7219360" cy="798512"/>
          </a:xfrm>
        </p:grpSpPr>
        <p:sp>
          <p:nvSpPr>
            <p:cNvPr id="13" name="Rectangle 12"/>
            <p:cNvSpPr/>
            <p:nvPr/>
          </p:nvSpPr>
          <p:spPr>
            <a:xfrm>
              <a:off x="4008471" y="3186304"/>
              <a:ext cx="2477211" cy="461665"/>
            </a:xfrm>
            <a:prstGeom prst="rect">
              <a:avLst/>
            </a:prstGeom>
          </p:spPr>
          <p:txBody>
            <a:bodyPr wrap="none">
              <a:spAutoFit/>
            </a:bodyPr>
            <a:lstStyle/>
            <a:p>
              <a:r>
                <a:rPr lang="fr-FR" sz="2400" dirty="0"/>
                <a:t>(</a:t>
              </a:r>
              <a:r>
                <a:rPr lang="fr-FR" sz="2400" dirty="0" err="1"/>
                <a:t>leaky</a:t>
              </a:r>
              <a:r>
                <a:rPr lang="fr-FR" sz="2400" dirty="0"/>
                <a:t> </a:t>
              </a:r>
              <a:r>
                <a:rPr lang="fr-FR" sz="2400" dirty="0" err="1"/>
                <a:t>integration</a:t>
              </a:r>
              <a:r>
                <a:rPr lang="fr-FR" sz="2400" dirty="0"/>
                <a:t>)</a:t>
              </a:r>
            </a:p>
          </p:txBody>
        </p:sp>
        <p:graphicFrame>
          <p:nvGraphicFramePr>
            <p:cNvPr id="5" name="Object 4"/>
            <p:cNvGraphicFramePr>
              <a:graphicFrameLocks noChangeAspect="1"/>
            </p:cNvGraphicFramePr>
            <p:nvPr>
              <p:extLst>
                <p:ext uri="{D42A27DB-BD31-4B8C-83A1-F6EECF244321}">
                  <p14:modId xmlns:p14="http://schemas.microsoft.com/office/powerpoint/2010/main" val="2166697881"/>
                </p:ext>
              </p:extLst>
            </p:nvPr>
          </p:nvGraphicFramePr>
          <p:xfrm>
            <a:off x="-733678" y="3154955"/>
            <a:ext cx="3708400" cy="798512"/>
          </p:xfrm>
          <a:graphic>
            <a:graphicData uri="http://schemas.openxmlformats.org/presentationml/2006/ole">
              <mc:AlternateContent xmlns:mc="http://schemas.openxmlformats.org/markup-compatibility/2006">
                <mc:Choice xmlns:v="urn:schemas-microsoft-com:vml" Requires="v">
                  <p:oleObj spid="_x0000_s18460" name="Equation" r:id="rId8" imgW="1828800" imgH="393700" progId="Equation.3">
                    <p:embed/>
                  </p:oleObj>
                </mc:Choice>
                <mc:Fallback>
                  <p:oleObj name="Equation" r:id="rId8" imgW="1828800" imgH="393700" progId="Equation.3">
                    <p:embed/>
                    <p:pic>
                      <p:nvPicPr>
                        <p:cNvPr id="0" name=""/>
                        <p:cNvPicPr/>
                        <p:nvPr/>
                      </p:nvPicPr>
                      <p:blipFill>
                        <a:blip r:embed="rId9"/>
                        <a:stretch>
                          <a:fillRect/>
                        </a:stretch>
                      </p:blipFill>
                      <p:spPr>
                        <a:xfrm>
                          <a:off x="-733678" y="3154955"/>
                          <a:ext cx="3708400" cy="798512"/>
                        </a:xfrm>
                        <a:prstGeom prst="rect">
                          <a:avLst/>
                        </a:prstGeom>
                      </p:spPr>
                    </p:pic>
                  </p:oleObj>
                </mc:Fallback>
              </mc:AlternateContent>
            </a:graphicData>
          </a:graphic>
        </p:graphicFrame>
      </p:grpSp>
      <p:grpSp>
        <p:nvGrpSpPr>
          <p:cNvPr id="22" name="Group 21"/>
          <p:cNvGrpSpPr/>
          <p:nvPr/>
        </p:nvGrpSpPr>
        <p:grpSpPr>
          <a:xfrm>
            <a:off x="531813" y="5130418"/>
            <a:ext cx="6756741" cy="495682"/>
            <a:chOff x="531813" y="5130418"/>
            <a:chExt cx="6756741" cy="495682"/>
          </a:xfrm>
        </p:grpSpPr>
        <p:sp>
          <p:nvSpPr>
            <p:cNvPr id="18" name="Rectangle 17"/>
            <p:cNvSpPr/>
            <p:nvPr/>
          </p:nvSpPr>
          <p:spPr>
            <a:xfrm>
              <a:off x="5227924" y="5130418"/>
              <a:ext cx="2060630" cy="461665"/>
            </a:xfrm>
            <a:prstGeom prst="rect">
              <a:avLst/>
            </a:prstGeom>
          </p:spPr>
          <p:txBody>
            <a:bodyPr wrap="none">
              <a:spAutoFit/>
            </a:bodyPr>
            <a:lstStyle/>
            <a:p>
              <a:r>
                <a:rPr lang="fr-FR" sz="2400" dirty="0"/>
                <a:t>(output </a:t>
              </a:r>
              <a:r>
                <a:rPr lang="fr-FR" sz="2400" dirty="0" err="1"/>
                <a:t>spikes</a:t>
              </a:r>
              <a:r>
                <a:rPr lang="fr-FR" sz="2400" dirty="0"/>
                <a:t>)</a:t>
              </a:r>
            </a:p>
          </p:txBody>
        </p:sp>
        <p:graphicFrame>
          <p:nvGraphicFramePr>
            <p:cNvPr id="6" name="Object 5"/>
            <p:cNvGraphicFramePr>
              <a:graphicFrameLocks noChangeAspect="1"/>
            </p:cNvGraphicFramePr>
            <p:nvPr>
              <p:extLst>
                <p:ext uri="{D42A27DB-BD31-4B8C-83A1-F6EECF244321}">
                  <p14:modId xmlns:p14="http://schemas.microsoft.com/office/powerpoint/2010/main" val="3351594905"/>
                </p:ext>
              </p:extLst>
            </p:nvPr>
          </p:nvGraphicFramePr>
          <p:xfrm>
            <a:off x="531813" y="5143500"/>
            <a:ext cx="4325937" cy="482600"/>
          </p:xfrm>
          <a:graphic>
            <a:graphicData uri="http://schemas.openxmlformats.org/presentationml/2006/ole">
              <mc:AlternateContent xmlns:mc="http://schemas.openxmlformats.org/markup-compatibility/2006">
                <mc:Choice xmlns:v="urn:schemas-microsoft-com:vml" Requires="v">
                  <p:oleObj spid="_x0000_s18461" name="Equation" r:id="rId10" imgW="2159000" imgH="241300" progId="Equation.3">
                    <p:embed/>
                  </p:oleObj>
                </mc:Choice>
                <mc:Fallback>
                  <p:oleObj name="Equation" r:id="rId10" imgW="2159000" imgH="241300" progId="Equation.3">
                    <p:embed/>
                    <p:pic>
                      <p:nvPicPr>
                        <p:cNvPr id="0" name=""/>
                        <p:cNvPicPr/>
                        <p:nvPr/>
                      </p:nvPicPr>
                      <p:blipFill>
                        <a:blip r:embed="rId11"/>
                        <a:stretch>
                          <a:fillRect/>
                        </a:stretch>
                      </p:blipFill>
                      <p:spPr>
                        <a:xfrm>
                          <a:off x="531813" y="5143500"/>
                          <a:ext cx="4325937" cy="482600"/>
                        </a:xfrm>
                        <a:prstGeom prst="rect">
                          <a:avLst/>
                        </a:prstGeom>
                      </p:spPr>
                    </p:pic>
                  </p:oleObj>
                </mc:Fallback>
              </mc:AlternateContent>
            </a:graphicData>
          </a:graphic>
        </p:graphicFrame>
      </p:grpSp>
      <p:grpSp>
        <p:nvGrpSpPr>
          <p:cNvPr id="23" name="Group 22"/>
          <p:cNvGrpSpPr/>
          <p:nvPr/>
        </p:nvGrpSpPr>
        <p:grpSpPr>
          <a:xfrm>
            <a:off x="538163" y="6042025"/>
            <a:ext cx="5718859" cy="482600"/>
            <a:chOff x="538163" y="6042025"/>
            <a:chExt cx="5718859" cy="482600"/>
          </a:xfrm>
        </p:grpSpPr>
        <p:sp>
          <p:nvSpPr>
            <p:cNvPr id="19" name="Rectangle 18"/>
            <p:cNvSpPr/>
            <p:nvPr/>
          </p:nvSpPr>
          <p:spPr>
            <a:xfrm>
              <a:off x="5248663" y="6042565"/>
              <a:ext cx="1008359" cy="461665"/>
            </a:xfrm>
            <a:prstGeom prst="rect">
              <a:avLst/>
            </a:prstGeom>
          </p:spPr>
          <p:txBody>
            <a:bodyPr wrap="none">
              <a:spAutoFit/>
            </a:bodyPr>
            <a:lstStyle/>
            <a:p>
              <a:r>
                <a:rPr lang="fr-FR" sz="2400" dirty="0"/>
                <a:t>(reset)</a:t>
              </a:r>
            </a:p>
          </p:txBody>
        </p:sp>
        <p:graphicFrame>
          <p:nvGraphicFramePr>
            <p:cNvPr id="7" name="Object 6"/>
            <p:cNvGraphicFramePr>
              <a:graphicFrameLocks noChangeAspect="1"/>
            </p:cNvGraphicFramePr>
            <p:nvPr>
              <p:extLst>
                <p:ext uri="{D42A27DB-BD31-4B8C-83A1-F6EECF244321}">
                  <p14:modId xmlns:p14="http://schemas.microsoft.com/office/powerpoint/2010/main" val="3579520609"/>
                </p:ext>
              </p:extLst>
            </p:nvPr>
          </p:nvGraphicFramePr>
          <p:xfrm>
            <a:off x="538163" y="6042025"/>
            <a:ext cx="4038600" cy="482600"/>
          </p:xfrm>
          <a:graphic>
            <a:graphicData uri="http://schemas.openxmlformats.org/presentationml/2006/ole">
              <mc:AlternateContent xmlns:mc="http://schemas.openxmlformats.org/markup-compatibility/2006">
                <mc:Choice xmlns:v="urn:schemas-microsoft-com:vml" Requires="v">
                  <p:oleObj spid="_x0000_s18462" name="Equation" r:id="rId12" imgW="2019300" imgH="241300" progId="Equation.3">
                    <p:embed/>
                  </p:oleObj>
                </mc:Choice>
                <mc:Fallback>
                  <p:oleObj name="Equation" r:id="rId12" imgW="2019300" imgH="241300" progId="Equation.3">
                    <p:embed/>
                    <p:pic>
                      <p:nvPicPr>
                        <p:cNvPr id="0" name=""/>
                        <p:cNvPicPr/>
                        <p:nvPr/>
                      </p:nvPicPr>
                      <p:blipFill>
                        <a:blip r:embed="rId13"/>
                        <a:stretch>
                          <a:fillRect/>
                        </a:stretch>
                      </p:blipFill>
                      <p:spPr>
                        <a:xfrm>
                          <a:off x="538163" y="6042025"/>
                          <a:ext cx="4038600" cy="482600"/>
                        </a:xfrm>
                        <a:prstGeom prst="rect">
                          <a:avLst/>
                        </a:prstGeom>
                      </p:spPr>
                    </p:pic>
                  </p:oleObj>
                </mc:Fallback>
              </mc:AlternateContent>
            </a:graphicData>
          </a:graphic>
        </p:graphicFrame>
      </p:grpSp>
      <p:sp>
        <p:nvSpPr>
          <p:cNvPr id="11" name="Slide Number Placeholder 10"/>
          <p:cNvSpPr>
            <a:spLocks noGrp="1"/>
          </p:cNvSpPr>
          <p:nvPr>
            <p:ph type="sldNum" sz="quarter" idx="12"/>
          </p:nvPr>
        </p:nvSpPr>
        <p:spPr/>
        <p:txBody>
          <a:bodyPr/>
          <a:lstStyle/>
          <a:p>
            <a:fld id="{71500B9B-C911-DE4A-82EB-E038183BEB1F}" type="slidenum">
              <a:rPr lang="en-US" smtClean="0"/>
              <a:t>41</a:t>
            </a:fld>
            <a:endParaRPr lang="en-US"/>
          </a:p>
        </p:txBody>
      </p:sp>
    </p:spTree>
    <p:extLst>
      <p:ext uri="{BB962C8B-B14F-4D97-AF65-F5344CB8AC3E}">
        <p14:creationId xmlns:p14="http://schemas.microsoft.com/office/powerpoint/2010/main" val="199256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91" y="84138"/>
            <a:ext cx="8229600" cy="1143000"/>
          </a:xfrm>
        </p:spPr>
        <p:txBody>
          <a:bodyPr/>
          <a:lstStyle/>
          <a:p>
            <a:r>
              <a:rPr lang="en-US" dirty="0" err="1"/>
              <a:t>Backprop</a:t>
            </a:r>
            <a:r>
              <a:rPr lang="en-US" dirty="0"/>
              <a:t> through time (BPTT)</a:t>
            </a:r>
          </a:p>
        </p:txBody>
      </p:sp>
      <p:sp>
        <p:nvSpPr>
          <p:cNvPr id="4" name="TextBox 3"/>
          <p:cNvSpPr txBox="1"/>
          <p:nvPr/>
        </p:nvSpPr>
        <p:spPr>
          <a:xfrm>
            <a:off x="1491402" y="5802526"/>
            <a:ext cx="78331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chemeClr val="tx1"/>
                </a:solidFill>
              </a:rPr>
              <a:t>S</a:t>
            </a:r>
            <a:r>
              <a:rPr lang="en-US" baseline="30000" dirty="0">
                <a:solidFill>
                  <a:schemeClr val="tx1"/>
                </a:solidFill>
              </a:rPr>
              <a:t>(0)</a:t>
            </a:r>
            <a:r>
              <a:rPr lang="en-US" dirty="0">
                <a:solidFill>
                  <a:schemeClr val="tx1"/>
                </a:solidFill>
              </a:rPr>
              <a:t>[0]</a:t>
            </a:r>
          </a:p>
        </p:txBody>
      </p:sp>
      <p:sp>
        <p:nvSpPr>
          <p:cNvPr id="5" name="TextBox 4"/>
          <p:cNvSpPr txBox="1"/>
          <p:nvPr/>
        </p:nvSpPr>
        <p:spPr>
          <a:xfrm>
            <a:off x="1491402" y="2661730"/>
            <a:ext cx="783310" cy="369332"/>
          </a:xfrm>
          <a:prstGeom prst="rect">
            <a:avLst/>
          </a:prstGeom>
          <a:solidFill>
            <a:schemeClr val="accent4">
              <a:alpha val="25000"/>
            </a:schemeClr>
          </a:solidFill>
          <a:ln>
            <a:solidFill>
              <a:schemeClr val="accent4">
                <a:shade val="50000"/>
                <a:alpha val="25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(2)</a:t>
            </a:r>
            <a:r>
              <a:rPr lang="en-US" dirty="0">
                <a:solidFill>
                  <a:srgbClr val="000000"/>
                </a:solidFill>
              </a:rPr>
              <a:t>[0]</a:t>
            </a:r>
          </a:p>
        </p:txBody>
      </p:sp>
      <p:sp>
        <p:nvSpPr>
          <p:cNvPr id="6" name="TextBox 5"/>
          <p:cNvSpPr txBox="1"/>
          <p:nvPr/>
        </p:nvSpPr>
        <p:spPr>
          <a:xfrm>
            <a:off x="1491402" y="1734560"/>
            <a:ext cx="783310" cy="369332"/>
          </a:xfrm>
          <a:prstGeom prst="rect">
            <a:avLst/>
          </a:prstGeom>
          <a:solidFill>
            <a:schemeClr val="accent5">
              <a:alpha val="25000"/>
            </a:schemeClr>
          </a:solidFill>
          <a:ln>
            <a:solidFill>
              <a:schemeClr val="accent5">
                <a:shade val="50000"/>
                <a:alpha val="2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(2)</a:t>
            </a:r>
            <a:r>
              <a:rPr lang="en-US" dirty="0">
                <a:solidFill>
                  <a:srgbClr val="000000"/>
                </a:solidFill>
              </a:rPr>
              <a:t>[0]</a:t>
            </a:r>
          </a:p>
        </p:txBody>
      </p:sp>
      <p:sp>
        <p:nvSpPr>
          <p:cNvPr id="7" name="TextBox 6"/>
          <p:cNvSpPr txBox="1"/>
          <p:nvPr/>
        </p:nvSpPr>
        <p:spPr>
          <a:xfrm>
            <a:off x="1491402" y="4694530"/>
            <a:ext cx="783310" cy="369332"/>
          </a:xfrm>
          <a:prstGeom prst="rect">
            <a:avLst/>
          </a:prstGeom>
          <a:solidFill>
            <a:schemeClr val="accent4">
              <a:alpha val="50000"/>
            </a:schemeClr>
          </a:solidFill>
          <a:ln>
            <a:solidFill>
              <a:schemeClr val="accent4">
                <a:shade val="50000"/>
                <a:alpha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(1)</a:t>
            </a:r>
            <a:r>
              <a:rPr lang="en-US" dirty="0">
                <a:solidFill>
                  <a:srgbClr val="000000"/>
                </a:solidFill>
              </a:rPr>
              <a:t>[0]</a:t>
            </a:r>
          </a:p>
        </p:txBody>
      </p:sp>
      <p:sp>
        <p:nvSpPr>
          <p:cNvPr id="8" name="TextBox 7"/>
          <p:cNvSpPr txBox="1"/>
          <p:nvPr/>
        </p:nvSpPr>
        <p:spPr>
          <a:xfrm>
            <a:off x="1491402" y="3771200"/>
            <a:ext cx="783310" cy="369332"/>
          </a:xfrm>
          <a:prstGeom prst="rect">
            <a:avLst/>
          </a:prstGeom>
          <a:solidFill>
            <a:schemeClr val="accent5">
              <a:alpha val="50000"/>
            </a:schemeClr>
          </a:solidFill>
          <a:ln>
            <a:solidFill>
              <a:schemeClr val="accent5">
                <a:shade val="50000"/>
                <a:alpha val="5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(1)</a:t>
            </a:r>
            <a:r>
              <a:rPr lang="en-US" dirty="0">
                <a:solidFill>
                  <a:srgbClr val="000000"/>
                </a:solidFill>
              </a:rPr>
              <a:t>[0]</a:t>
            </a:r>
          </a:p>
        </p:txBody>
      </p:sp>
      <p:cxnSp>
        <p:nvCxnSpPr>
          <p:cNvPr id="10" name="Straight Arrow Connector 9"/>
          <p:cNvCxnSpPr/>
          <p:nvPr/>
        </p:nvCxnSpPr>
        <p:spPr>
          <a:xfrm flipV="1">
            <a:off x="1883057" y="4206864"/>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545555" y="4222884"/>
            <a:ext cx="337502" cy="369332"/>
          </a:xfrm>
          <a:prstGeom prst="rect">
            <a:avLst/>
          </a:prstGeom>
          <a:noFill/>
        </p:spPr>
        <p:txBody>
          <a:bodyPr wrap="none" rtlCol="0">
            <a:spAutoFit/>
          </a:bodyPr>
          <a:lstStyle/>
          <a:p>
            <a:r>
              <a:rPr lang="en-US" dirty="0" err="1"/>
              <a:t>Θ</a:t>
            </a:r>
            <a:endParaRPr lang="en-US" dirty="0"/>
          </a:p>
        </p:txBody>
      </p:sp>
      <p:cxnSp>
        <p:nvCxnSpPr>
          <p:cNvPr id="17" name="Straight Arrow Connector 16"/>
          <p:cNvCxnSpPr/>
          <p:nvPr/>
        </p:nvCxnSpPr>
        <p:spPr>
          <a:xfrm flipV="1">
            <a:off x="1866706" y="2157930"/>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29204" y="2173950"/>
            <a:ext cx="337502" cy="369332"/>
          </a:xfrm>
          <a:prstGeom prst="rect">
            <a:avLst/>
          </a:prstGeom>
          <a:noFill/>
        </p:spPr>
        <p:txBody>
          <a:bodyPr wrap="none" rtlCol="0">
            <a:spAutoFit/>
          </a:bodyPr>
          <a:lstStyle/>
          <a:p>
            <a:r>
              <a:rPr lang="en-US" dirty="0" err="1"/>
              <a:t>Θ</a:t>
            </a:r>
            <a:endParaRPr lang="en-US" dirty="0"/>
          </a:p>
        </p:txBody>
      </p:sp>
      <p:sp>
        <p:nvSpPr>
          <p:cNvPr id="37" name="TextBox 36"/>
          <p:cNvSpPr txBox="1"/>
          <p:nvPr/>
        </p:nvSpPr>
        <p:spPr>
          <a:xfrm>
            <a:off x="3009757" y="5802526"/>
            <a:ext cx="78331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chemeClr val="tx1"/>
                </a:solidFill>
              </a:rPr>
              <a:t>S</a:t>
            </a:r>
            <a:r>
              <a:rPr lang="en-US" baseline="30000" dirty="0">
                <a:solidFill>
                  <a:schemeClr val="tx1"/>
                </a:solidFill>
              </a:rPr>
              <a:t>(0)</a:t>
            </a:r>
            <a:r>
              <a:rPr lang="en-US" dirty="0">
                <a:solidFill>
                  <a:schemeClr val="tx1"/>
                </a:solidFill>
              </a:rPr>
              <a:t>[1]</a:t>
            </a:r>
          </a:p>
        </p:txBody>
      </p:sp>
      <p:sp>
        <p:nvSpPr>
          <p:cNvPr id="38" name="TextBox 37"/>
          <p:cNvSpPr txBox="1"/>
          <p:nvPr/>
        </p:nvSpPr>
        <p:spPr>
          <a:xfrm>
            <a:off x="3009757" y="2661730"/>
            <a:ext cx="783310" cy="369332"/>
          </a:xfrm>
          <a:prstGeom prst="rect">
            <a:avLst/>
          </a:prstGeom>
          <a:solidFill>
            <a:schemeClr val="accent4">
              <a:alpha val="25000"/>
            </a:schemeClr>
          </a:solidFill>
          <a:ln>
            <a:solidFill>
              <a:schemeClr val="accent4">
                <a:shade val="50000"/>
                <a:alpha val="25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(2)</a:t>
            </a:r>
            <a:r>
              <a:rPr lang="en-US" dirty="0">
                <a:solidFill>
                  <a:srgbClr val="000000"/>
                </a:solidFill>
              </a:rPr>
              <a:t>[1]</a:t>
            </a:r>
          </a:p>
        </p:txBody>
      </p:sp>
      <p:sp>
        <p:nvSpPr>
          <p:cNvPr id="39" name="TextBox 38"/>
          <p:cNvSpPr txBox="1"/>
          <p:nvPr/>
        </p:nvSpPr>
        <p:spPr>
          <a:xfrm>
            <a:off x="3009757" y="1734560"/>
            <a:ext cx="783310" cy="369332"/>
          </a:xfrm>
          <a:prstGeom prst="rect">
            <a:avLst/>
          </a:prstGeom>
          <a:solidFill>
            <a:schemeClr val="accent5">
              <a:alpha val="25000"/>
            </a:schemeClr>
          </a:solidFill>
          <a:ln>
            <a:solidFill>
              <a:schemeClr val="accent5">
                <a:shade val="50000"/>
                <a:alpha val="2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(2)</a:t>
            </a:r>
            <a:r>
              <a:rPr lang="en-US" dirty="0">
                <a:solidFill>
                  <a:srgbClr val="000000"/>
                </a:solidFill>
              </a:rPr>
              <a:t>[1]</a:t>
            </a:r>
          </a:p>
        </p:txBody>
      </p:sp>
      <p:sp>
        <p:nvSpPr>
          <p:cNvPr id="40" name="TextBox 39"/>
          <p:cNvSpPr txBox="1"/>
          <p:nvPr/>
        </p:nvSpPr>
        <p:spPr>
          <a:xfrm>
            <a:off x="3009757" y="4694530"/>
            <a:ext cx="783310" cy="369332"/>
          </a:xfrm>
          <a:prstGeom prst="rect">
            <a:avLst/>
          </a:prstGeom>
          <a:solidFill>
            <a:schemeClr val="accent4">
              <a:alpha val="50000"/>
            </a:schemeClr>
          </a:solidFill>
          <a:ln>
            <a:solidFill>
              <a:schemeClr val="accent4">
                <a:shade val="50000"/>
                <a:alpha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(1)</a:t>
            </a:r>
            <a:r>
              <a:rPr lang="en-US" dirty="0">
                <a:solidFill>
                  <a:srgbClr val="000000"/>
                </a:solidFill>
              </a:rPr>
              <a:t>[1]</a:t>
            </a:r>
          </a:p>
        </p:txBody>
      </p:sp>
      <p:sp>
        <p:nvSpPr>
          <p:cNvPr id="41" name="TextBox 40"/>
          <p:cNvSpPr txBox="1"/>
          <p:nvPr/>
        </p:nvSpPr>
        <p:spPr>
          <a:xfrm>
            <a:off x="3009757" y="3771200"/>
            <a:ext cx="783310" cy="369332"/>
          </a:xfrm>
          <a:prstGeom prst="rect">
            <a:avLst/>
          </a:prstGeom>
          <a:solidFill>
            <a:schemeClr val="accent5">
              <a:alpha val="50000"/>
            </a:schemeClr>
          </a:solidFill>
          <a:ln>
            <a:solidFill>
              <a:schemeClr val="accent5">
                <a:shade val="50000"/>
                <a:alpha val="5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(1)</a:t>
            </a:r>
            <a:r>
              <a:rPr lang="en-US" dirty="0">
                <a:solidFill>
                  <a:srgbClr val="000000"/>
                </a:solidFill>
              </a:rPr>
              <a:t>[1]</a:t>
            </a:r>
          </a:p>
        </p:txBody>
      </p:sp>
      <p:cxnSp>
        <p:nvCxnSpPr>
          <p:cNvPr id="42" name="Straight Arrow Connector 41"/>
          <p:cNvCxnSpPr/>
          <p:nvPr/>
        </p:nvCxnSpPr>
        <p:spPr>
          <a:xfrm flipV="1">
            <a:off x="3401412" y="4206864"/>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063910" y="4222884"/>
            <a:ext cx="337502" cy="369332"/>
          </a:xfrm>
          <a:prstGeom prst="rect">
            <a:avLst/>
          </a:prstGeom>
          <a:noFill/>
        </p:spPr>
        <p:txBody>
          <a:bodyPr wrap="none" rtlCol="0">
            <a:spAutoFit/>
          </a:bodyPr>
          <a:lstStyle/>
          <a:p>
            <a:r>
              <a:rPr lang="en-US" dirty="0" err="1"/>
              <a:t>Θ</a:t>
            </a:r>
            <a:endParaRPr lang="en-US" dirty="0"/>
          </a:p>
        </p:txBody>
      </p:sp>
      <p:cxnSp>
        <p:nvCxnSpPr>
          <p:cNvPr id="44" name="Straight Arrow Connector 43"/>
          <p:cNvCxnSpPr/>
          <p:nvPr/>
        </p:nvCxnSpPr>
        <p:spPr>
          <a:xfrm flipV="1">
            <a:off x="3385061" y="2157930"/>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047559" y="2173950"/>
            <a:ext cx="337502" cy="369332"/>
          </a:xfrm>
          <a:prstGeom prst="rect">
            <a:avLst/>
          </a:prstGeom>
          <a:noFill/>
        </p:spPr>
        <p:txBody>
          <a:bodyPr wrap="none" rtlCol="0">
            <a:spAutoFit/>
          </a:bodyPr>
          <a:lstStyle/>
          <a:p>
            <a:r>
              <a:rPr lang="en-US" dirty="0" err="1"/>
              <a:t>Θ</a:t>
            </a:r>
            <a:endParaRPr lang="en-US" dirty="0"/>
          </a:p>
        </p:txBody>
      </p:sp>
      <p:cxnSp>
        <p:nvCxnSpPr>
          <p:cNvPr id="46" name="Straight Arrow Connector 45"/>
          <p:cNvCxnSpPr/>
          <p:nvPr/>
        </p:nvCxnSpPr>
        <p:spPr>
          <a:xfrm flipV="1">
            <a:off x="2319924" y="5149486"/>
            <a:ext cx="598311" cy="572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146740" y="5160776"/>
            <a:ext cx="561347" cy="369332"/>
          </a:xfrm>
          <a:prstGeom prst="rect">
            <a:avLst/>
          </a:prstGeom>
          <a:noFill/>
        </p:spPr>
        <p:txBody>
          <a:bodyPr wrap="none" rtlCol="0">
            <a:spAutoFit/>
          </a:bodyPr>
          <a:lstStyle/>
          <a:p>
            <a:r>
              <a:rPr lang="en-US" dirty="0"/>
              <a:t>W</a:t>
            </a:r>
            <a:r>
              <a:rPr lang="en-US" baseline="30000" dirty="0"/>
              <a:t>(1)</a:t>
            </a:r>
            <a:endParaRPr lang="en-US" dirty="0"/>
          </a:p>
        </p:txBody>
      </p:sp>
      <p:cxnSp>
        <p:nvCxnSpPr>
          <p:cNvPr id="52" name="Straight Arrow Connector 51"/>
          <p:cNvCxnSpPr/>
          <p:nvPr/>
        </p:nvCxnSpPr>
        <p:spPr>
          <a:xfrm flipV="1">
            <a:off x="2359435" y="3106197"/>
            <a:ext cx="598311" cy="572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186251" y="3117487"/>
            <a:ext cx="561347" cy="369332"/>
          </a:xfrm>
          <a:prstGeom prst="rect">
            <a:avLst/>
          </a:prstGeom>
          <a:noFill/>
        </p:spPr>
        <p:txBody>
          <a:bodyPr wrap="none" rtlCol="0">
            <a:spAutoFit/>
          </a:bodyPr>
          <a:lstStyle/>
          <a:p>
            <a:r>
              <a:rPr lang="en-US" dirty="0"/>
              <a:t>W</a:t>
            </a:r>
            <a:r>
              <a:rPr lang="en-US" baseline="30000" dirty="0"/>
              <a:t>(2)</a:t>
            </a:r>
            <a:endParaRPr lang="en-US" dirty="0"/>
          </a:p>
        </p:txBody>
      </p:sp>
      <p:cxnSp>
        <p:nvCxnSpPr>
          <p:cNvPr id="54" name="Straight Arrow Connector 53"/>
          <p:cNvCxnSpPr/>
          <p:nvPr/>
        </p:nvCxnSpPr>
        <p:spPr>
          <a:xfrm>
            <a:off x="2319924" y="4886641"/>
            <a:ext cx="6378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2483474" y="4509864"/>
            <a:ext cx="307296" cy="369332"/>
          </a:xfrm>
          <a:prstGeom prst="rect">
            <a:avLst/>
          </a:prstGeom>
          <a:noFill/>
        </p:spPr>
        <p:txBody>
          <a:bodyPr wrap="none" rtlCol="0">
            <a:spAutoFit/>
          </a:bodyPr>
          <a:lstStyle/>
          <a:p>
            <a:r>
              <a:rPr lang="en-US" dirty="0"/>
              <a:t>β</a:t>
            </a:r>
          </a:p>
        </p:txBody>
      </p:sp>
      <p:cxnSp>
        <p:nvCxnSpPr>
          <p:cNvPr id="58" name="Straight Arrow Connector 57"/>
          <p:cNvCxnSpPr/>
          <p:nvPr/>
        </p:nvCxnSpPr>
        <p:spPr>
          <a:xfrm>
            <a:off x="2319924" y="4206864"/>
            <a:ext cx="637822"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rot="2045588">
            <a:off x="2310999" y="4089372"/>
            <a:ext cx="710451" cy="369332"/>
          </a:xfrm>
          <a:prstGeom prst="rect">
            <a:avLst/>
          </a:prstGeom>
          <a:noFill/>
        </p:spPr>
        <p:txBody>
          <a:bodyPr wrap="none" rtlCol="0">
            <a:spAutoFit/>
          </a:bodyPr>
          <a:lstStyle/>
          <a:p>
            <a:r>
              <a:rPr lang="en-US" dirty="0"/>
              <a:t>Reset</a:t>
            </a:r>
          </a:p>
        </p:txBody>
      </p:sp>
      <p:cxnSp>
        <p:nvCxnSpPr>
          <p:cNvPr id="63" name="Straight Arrow Connector 62"/>
          <p:cNvCxnSpPr/>
          <p:nvPr/>
        </p:nvCxnSpPr>
        <p:spPr>
          <a:xfrm>
            <a:off x="2326737" y="2163574"/>
            <a:ext cx="637822"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rot="2045588">
            <a:off x="2317812" y="2046082"/>
            <a:ext cx="710451" cy="369332"/>
          </a:xfrm>
          <a:prstGeom prst="rect">
            <a:avLst/>
          </a:prstGeom>
          <a:noFill/>
        </p:spPr>
        <p:txBody>
          <a:bodyPr wrap="none" rtlCol="0">
            <a:spAutoFit/>
          </a:bodyPr>
          <a:lstStyle/>
          <a:p>
            <a:r>
              <a:rPr lang="en-US" dirty="0"/>
              <a:t>Reset</a:t>
            </a:r>
          </a:p>
        </p:txBody>
      </p:sp>
      <p:sp>
        <p:nvSpPr>
          <p:cNvPr id="65" name="TextBox 64"/>
          <p:cNvSpPr txBox="1"/>
          <p:nvPr/>
        </p:nvSpPr>
        <p:spPr>
          <a:xfrm>
            <a:off x="4550691" y="5802526"/>
            <a:ext cx="78331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chemeClr val="tx1"/>
                </a:solidFill>
              </a:rPr>
              <a:t>S</a:t>
            </a:r>
            <a:r>
              <a:rPr lang="en-US" baseline="30000" dirty="0">
                <a:solidFill>
                  <a:schemeClr val="tx1"/>
                </a:solidFill>
              </a:rPr>
              <a:t>(0)</a:t>
            </a:r>
            <a:r>
              <a:rPr lang="en-US" dirty="0">
                <a:solidFill>
                  <a:schemeClr val="tx1"/>
                </a:solidFill>
              </a:rPr>
              <a:t>[2]</a:t>
            </a:r>
          </a:p>
        </p:txBody>
      </p:sp>
      <p:sp>
        <p:nvSpPr>
          <p:cNvPr id="66" name="TextBox 65"/>
          <p:cNvSpPr txBox="1"/>
          <p:nvPr/>
        </p:nvSpPr>
        <p:spPr>
          <a:xfrm>
            <a:off x="4550691" y="2661730"/>
            <a:ext cx="783310" cy="369332"/>
          </a:xfrm>
          <a:prstGeom prst="rect">
            <a:avLst/>
          </a:prstGeom>
          <a:solidFill>
            <a:schemeClr val="accent4">
              <a:alpha val="25000"/>
            </a:schemeClr>
          </a:solidFill>
          <a:ln>
            <a:solidFill>
              <a:schemeClr val="accent4">
                <a:shade val="50000"/>
                <a:alpha val="25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(2)</a:t>
            </a:r>
            <a:r>
              <a:rPr lang="en-US" dirty="0">
                <a:solidFill>
                  <a:srgbClr val="000000"/>
                </a:solidFill>
              </a:rPr>
              <a:t>[2]</a:t>
            </a:r>
          </a:p>
        </p:txBody>
      </p:sp>
      <p:sp>
        <p:nvSpPr>
          <p:cNvPr id="67" name="TextBox 66"/>
          <p:cNvSpPr txBox="1"/>
          <p:nvPr/>
        </p:nvSpPr>
        <p:spPr>
          <a:xfrm>
            <a:off x="4550691" y="1734560"/>
            <a:ext cx="783310" cy="369332"/>
          </a:xfrm>
          <a:prstGeom prst="rect">
            <a:avLst/>
          </a:prstGeom>
          <a:solidFill>
            <a:schemeClr val="accent5">
              <a:alpha val="25000"/>
            </a:schemeClr>
          </a:solidFill>
          <a:ln>
            <a:solidFill>
              <a:schemeClr val="accent5">
                <a:shade val="50000"/>
                <a:alpha val="2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(2)</a:t>
            </a:r>
            <a:r>
              <a:rPr lang="en-US" dirty="0">
                <a:solidFill>
                  <a:srgbClr val="000000"/>
                </a:solidFill>
              </a:rPr>
              <a:t>[2]</a:t>
            </a:r>
          </a:p>
        </p:txBody>
      </p:sp>
      <p:sp>
        <p:nvSpPr>
          <p:cNvPr id="68" name="TextBox 67"/>
          <p:cNvSpPr txBox="1"/>
          <p:nvPr/>
        </p:nvSpPr>
        <p:spPr>
          <a:xfrm>
            <a:off x="4550691" y="4694530"/>
            <a:ext cx="783310" cy="369332"/>
          </a:xfrm>
          <a:prstGeom prst="rect">
            <a:avLst/>
          </a:prstGeom>
          <a:solidFill>
            <a:schemeClr val="accent4">
              <a:alpha val="50000"/>
            </a:schemeClr>
          </a:solidFill>
          <a:ln>
            <a:solidFill>
              <a:schemeClr val="accent4">
                <a:shade val="50000"/>
                <a:alpha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rgbClr val="000000"/>
                </a:solidFill>
              </a:rPr>
              <a:t>V</a:t>
            </a:r>
            <a:r>
              <a:rPr lang="en-US" baseline="30000" dirty="0">
                <a:solidFill>
                  <a:srgbClr val="000000"/>
                </a:solidFill>
              </a:rPr>
              <a:t>(1)</a:t>
            </a:r>
            <a:r>
              <a:rPr lang="en-US" dirty="0">
                <a:solidFill>
                  <a:srgbClr val="000000"/>
                </a:solidFill>
              </a:rPr>
              <a:t>[2]</a:t>
            </a:r>
          </a:p>
        </p:txBody>
      </p:sp>
      <p:sp>
        <p:nvSpPr>
          <p:cNvPr id="69" name="TextBox 68"/>
          <p:cNvSpPr txBox="1"/>
          <p:nvPr/>
        </p:nvSpPr>
        <p:spPr>
          <a:xfrm>
            <a:off x="4550691" y="3771200"/>
            <a:ext cx="783310" cy="369332"/>
          </a:xfrm>
          <a:prstGeom prst="rect">
            <a:avLst/>
          </a:prstGeom>
          <a:solidFill>
            <a:schemeClr val="accent5">
              <a:alpha val="50000"/>
            </a:schemeClr>
          </a:solidFill>
          <a:ln>
            <a:solidFill>
              <a:schemeClr val="accent5">
                <a:shade val="50000"/>
                <a:alpha val="50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rgbClr val="000000"/>
                </a:solidFill>
              </a:rPr>
              <a:t>S</a:t>
            </a:r>
            <a:r>
              <a:rPr lang="en-US" baseline="30000" dirty="0">
                <a:solidFill>
                  <a:srgbClr val="000000"/>
                </a:solidFill>
              </a:rPr>
              <a:t>(1)</a:t>
            </a:r>
            <a:r>
              <a:rPr lang="en-US" dirty="0">
                <a:solidFill>
                  <a:srgbClr val="000000"/>
                </a:solidFill>
              </a:rPr>
              <a:t>[2]</a:t>
            </a:r>
          </a:p>
        </p:txBody>
      </p:sp>
      <p:cxnSp>
        <p:nvCxnSpPr>
          <p:cNvPr id="70" name="Straight Arrow Connector 69"/>
          <p:cNvCxnSpPr/>
          <p:nvPr/>
        </p:nvCxnSpPr>
        <p:spPr>
          <a:xfrm flipV="1">
            <a:off x="4942346" y="4206864"/>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604844" y="4222884"/>
            <a:ext cx="337502" cy="369332"/>
          </a:xfrm>
          <a:prstGeom prst="rect">
            <a:avLst/>
          </a:prstGeom>
          <a:noFill/>
        </p:spPr>
        <p:txBody>
          <a:bodyPr wrap="none" rtlCol="0">
            <a:spAutoFit/>
          </a:bodyPr>
          <a:lstStyle/>
          <a:p>
            <a:r>
              <a:rPr lang="en-US" dirty="0" err="1"/>
              <a:t>Θ</a:t>
            </a:r>
            <a:endParaRPr lang="en-US" dirty="0"/>
          </a:p>
        </p:txBody>
      </p:sp>
      <p:cxnSp>
        <p:nvCxnSpPr>
          <p:cNvPr id="72" name="Straight Arrow Connector 71"/>
          <p:cNvCxnSpPr/>
          <p:nvPr/>
        </p:nvCxnSpPr>
        <p:spPr>
          <a:xfrm flipV="1">
            <a:off x="4925995" y="2157930"/>
            <a:ext cx="0"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588493" y="2173950"/>
            <a:ext cx="337502" cy="369332"/>
          </a:xfrm>
          <a:prstGeom prst="rect">
            <a:avLst/>
          </a:prstGeom>
          <a:noFill/>
        </p:spPr>
        <p:txBody>
          <a:bodyPr wrap="none" rtlCol="0">
            <a:spAutoFit/>
          </a:bodyPr>
          <a:lstStyle/>
          <a:p>
            <a:r>
              <a:rPr lang="en-US" dirty="0" err="1"/>
              <a:t>Θ</a:t>
            </a:r>
            <a:endParaRPr lang="en-US" dirty="0"/>
          </a:p>
        </p:txBody>
      </p:sp>
      <p:cxnSp>
        <p:nvCxnSpPr>
          <p:cNvPr id="74" name="Straight Arrow Connector 73"/>
          <p:cNvCxnSpPr/>
          <p:nvPr/>
        </p:nvCxnSpPr>
        <p:spPr>
          <a:xfrm flipV="1">
            <a:off x="3860858" y="5149486"/>
            <a:ext cx="598311" cy="572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687674" y="5160776"/>
            <a:ext cx="561347" cy="369332"/>
          </a:xfrm>
          <a:prstGeom prst="rect">
            <a:avLst/>
          </a:prstGeom>
          <a:noFill/>
        </p:spPr>
        <p:txBody>
          <a:bodyPr wrap="none" rtlCol="0">
            <a:spAutoFit/>
          </a:bodyPr>
          <a:lstStyle/>
          <a:p>
            <a:r>
              <a:rPr lang="en-US" dirty="0"/>
              <a:t>W</a:t>
            </a:r>
            <a:r>
              <a:rPr lang="en-US" baseline="30000" dirty="0"/>
              <a:t>(1)</a:t>
            </a:r>
            <a:endParaRPr lang="en-US" dirty="0"/>
          </a:p>
        </p:txBody>
      </p:sp>
      <p:cxnSp>
        <p:nvCxnSpPr>
          <p:cNvPr id="76" name="Straight Arrow Connector 75"/>
          <p:cNvCxnSpPr/>
          <p:nvPr/>
        </p:nvCxnSpPr>
        <p:spPr>
          <a:xfrm flipV="1">
            <a:off x="3900369" y="3106197"/>
            <a:ext cx="598311" cy="572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3727185" y="3117487"/>
            <a:ext cx="561347" cy="369332"/>
          </a:xfrm>
          <a:prstGeom prst="rect">
            <a:avLst/>
          </a:prstGeom>
          <a:noFill/>
        </p:spPr>
        <p:txBody>
          <a:bodyPr wrap="none" rtlCol="0">
            <a:spAutoFit/>
          </a:bodyPr>
          <a:lstStyle/>
          <a:p>
            <a:r>
              <a:rPr lang="en-US" dirty="0"/>
              <a:t>W</a:t>
            </a:r>
            <a:r>
              <a:rPr lang="en-US" baseline="30000" dirty="0"/>
              <a:t>(2)</a:t>
            </a:r>
            <a:endParaRPr lang="en-US" dirty="0"/>
          </a:p>
        </p:txBody>
      </p:sp>
      <p:cxnSp>
        <p:nvCxnSpPr>
          <p:cNvPr id="78" name="Straight Arrow Connector 77"/>
          <p:cNvCxnSpPr/>
          <p:nvPr/>
        </p:nvCxnSpPr>
        <p:spPr>
          <a:xfrm>
            <a:off x="3860858" y="4886641"/>
            <a:ext cx="6378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024408" y="4509864"/>
            <a:ext cx="307296" cy="369332"/>
          </a:xfrm>
          <a:prstGeom prst="rect">
            <a:avLst/>
          </a:prstGeom>
          <a:noFill/>
        </p:spPr>
        <p:txBody>
          <a:bodyPr wrap="none" rtlCol="0">
            <a:spAutoFit/>
          </a:bodyPr>
          <a:lstStyle/>
          <a:p>
            <a:r>
              <a:rPr lang="en-US" dirty="0"/>
              <a:t>β</a:t>
            </a:r>
          </a:p>
        </p:txBody>
      </p:sp>
      <p:cxnSp>
        <p:nvCxnSpPr>
          <p:cNvPr id="80" name="Straight Arrow Connector 79"/>
          <p:cNvCxnSpPr/>
          <p:nvPr/>
        </p:nvCxnSpPr>
        <p:spPr>
          <a:xfrm>
            <a:off x="3860858" y="4206864"/>
            <a:ext cx="637822"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2045588">
            <a:off x="3851933" y="4089372"/>
            <a:ext cx="710451" cy="369332"/>
          </a:xfrm>
          <a:prstGeom prst="rect">
            <a:avLst/>
          </a:prstGeom>
          <a:noFill/>
        </p:spPr>
        <p:txBody>
          <a:bodyPr wrap="none" rtlCol="0">
            <a:spAutoFit/>
          </a:bodyPr>
          <a:lstStyle/>
          <a:p>
            <a:r>
              <a:rPr lang="en-US" dirty="0"/>
              <a:t>Reset</a:t>
            </a:r>
          </a:p>
        </p:txBody>
      </p:sp>
      <p:cxnSp>
        <p:nvCxnSpPr>
          <p:cNvPr id="82" name="Straight Arrow Connector 81"/>
          <p:cNvCxnSpPr/>
          <p:nvPr/>
        </p:nvCxnSpPr>
        <p:spPr>
          <a:xfrm>
            <a:off x="3867671" y="2163574"/>
            <a:ext cx="637822" cy="419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rot="2045588">
            <a:off x="3858746" y="2046082"/>
            <a:ext cx="710451" cy="369332"/>
          </a:xfrm>
          <a:prstGeom prst="rect">
            <a:avLst/>
          </a:prstGeom>
          <a:noFill/>
        </p:spPr>
        <p:txBody>
          <a:bodyPr wrap="none" rtlCol="0">
            <a:spAutoFit/>
          </a:bodyPr>
          <a:lstStyle/>
          <a:p>
            <a:r>
              <a:rPr lang="en-US" dirty="0"/>
              <a:t>Reset</a:t>
            </a:r>
          </a:p>
        </p:txBody>
      </p:sp>
      <p:cxnSp>
        <p:nvCxnSpPr>
          <p:cNvPr id="84" name="Straight Arrow Connector 83"/>
          <p:cNvCxnSpPr/>
          <p:nvPr/>
        </p:nvCxnSpPr>
        <p:spPr>
          <a:xfrm>
            <a:off x="1037167" y="6604952"/>
            <a:ext cx="45085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49389" y="5802526"/>
            <a:ext cx="1199517" cy="369332"/>
          </a:xfrm>
          <a:prstGeom prst="rect">
            <a:avLst/>
          </a:prstGeom>
          <a:noFill/>
        </p:spPr>
        <p:txBody>
          <a:bodyPr wrap="none" rtlCol="0">
            <a:spAutoFit/>
          </a:bodyPr>
          <a:lstStyle/>
          <a:p>
            <a:r>
              <a:rPr lang="en-US" dirty="0"/>
              <a:t>Input layer</a:t>
            </a:r>
          </a:p>
        </p:txBody>
      </p:sp>
      <p:sp>
        <p:nvSpPr>
          <p:cNvPr id="88" name="Right Brace 87"/>
          <p:cNvSpPr/>
          <p:nvPr/>
        </p:nvSpPr>
        <p:spPr>
          <a:xfrm flipH="1">
            <a:off x="1001109" y="3649436"/>
            <a:ext cx="247797" cy="1566376"/>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chemeClr val="tx1"/>
                </a:solidFill>
              </a:ln>
            </a:endParaRPr>
          </a:p>
        </p:txBody>
      </p:sp>
      <p:sp>
        <p:nvSpPr>
          <p:cNvPr id="89" name="TextBox 88"/>
          <p:cNvSpPr txBox="1"/>
          <p:nvPr/>
        </p:nvSpPr>
        <p:spPr>
          <a:xfrm>
            <a:off x="49389" y="4228527"/>
            <a:ext cx="861271" cy="369332"/>
          </a:xfrm>
          <a:prstGeom prst="rect">
            <a:avLst/>
          </a:prstGeom>
          <a:noFill/>
        </p:spPr>
        <p:txBody>
          <a:bodyPr wrap="none" rtlCol="0">
            <a:spAutoFit/>
          </a:bodyPr>
          <a:lstStyle/>
          <a:p>
            <a:r>
              <a:rPr lang="en-US" dirty="0"/>
              <a:t>Layer 1</a:t>
            </a:r>
          </a:p>
        </p:txBody>
      </p:sp>
      <p:sp>
        <p:nvSpPr>
          <p:cNvPr id="91" name="Right Brace 90"/>
          <p:cNvSpPr/>
          <p:nvPr/>
        </p:nvSpPr>
        <p:spPr>
          <a:xfrm flipH="1">
            <a:off x="1001182" y="1628725"/>
            <a:ext cx="247797" cy="1566376"/>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chemeClr val="tx1"/>
                </a:solidFill>
              </a:ln>
            </a:endParaRPr>
          </a:p>
        </p:txBody>
      </p:sp>
      <p:sp>
        <p:nvSpPr>
          <p:cNvPr id="92" name="TextBox 91"/>
          <p:cNvSpPr txBox="1"/>
          <p:nvPr/>
        </p:nvSpPr>
        <p:spPr>
          <a:xfrm>
            <a:off x="49462" y="2207816"/>
            <a:ext cx="861271" cy="369332"/>
          </a:xfrm>
          <a:prstGeom prst="rect">
            <a:avLst/>
          </a:prstGeom>
          <a:noFill/>
        </p:spPr>
        <p:txBody>
          <a:bodyPr wrap="none" rtlCol="0">
            <a:spAutoFit/>
          </a:bodyPr>
          <a:lstStyle/>
          <a:p>
            <a:r>
              <a:rPr lang="en-US" dirty="0"/>
              <a:t>Layer 2</a:t>
            </a:r>
          </a:p>
        </p:txBody>
      </p:sp>
      <p:sp>
        <p:nvSpPr>
          <p:cNvPr id="93" name="TextBox 92"/>
          <p:cNvSpPr txBox="1"/>
          <p:nvPr/>
        </p:nvSpPr>
        <p:spPr>
          <a:xfrm>
            <a:off x="5698066" y="6420286"/>
            <a:ext cx="649374" cy="369332"/>
          </a:xfrm>
          <a:prstGeom prst="rect">
            <a:avLst/>
          </a:prstGeom>
          <a:noFill/>
        </p:spPr>
        <p:txBody>
          <a:bodyPr wrap="none" rtlCol="0">
            <a:spAutoFit/>
          </a:bodyPr>
          <a:lstStyle/>
          <a:p>
            <a:r>
              <a:rPr lang="en-US" dirty="0"/>
              <a:t>Time</a:t>
            </a:r>
          </a:p>
        </p:txBody>
      </p:sp>
      <p:sp>
        <p:nvSpPr>
          <p:cNvPr id="94" name="TextBox 93"/>
          <p:cNvSpPr txBox="1"/>
          <p:nvPr/>
        </p:nvSpPr>
        <p:spPr>
          <a:xfrm>
            <a:off x="6159500" y="2409571"/>
            <a:ext cx="2913944" cy="2308324"/>
          </a:xfrm>
          <a:prstGeom prst="rect">
            <a:avLst/>
          </a:prstGeom>
          <a:noFill/>
        </p:spPr>
        <p:txBody>
          <a:bodyPr wrap="square" rtlCol="0">
            <a:spAutoFit/>
          </a:bodyPr>
          <a:lstStyle/>
          <a:p>
            <a:r>
              <a:rPr lang="en-US" sz="2400" dirty="0"/>
              <a:t>1) Unroll the network to get a </a:t>
            </a:r>
            <a:r>
              <a:rPr lang="en-US" sz="2400" dirty="0" err="1"/>
              <a:t>feedforward</a:t>
            </a:r>
            <a:r>
              <a:rPr lang="en-US" sz="2400" dirty="0"/>
              <a:t> network</a:t>
            </a:r>
          </a:p>
          <a:p>
            <a:endParaRPr lang="en-US" sz="2400" dirty="0"/>
          </a:p>
          <a:p>
            <a:r>
              <a:rPr lang="en-US" sz="2400" dirty="0"/>
              <a:t>2) Train it with </a:t>
            </a:r>
            <a:r>
              <a:rPr lang="en-US" sz="2400" dirty="0" err="1"/>
              <a:t>backprop</a:t>
            </a:r>
            <a:endParaRPr lang="en-US" sz="2400" dirty="0"/>
          </a:p>
        </p:txBody>
      </p:sp>
      <p:sp>
        <p:nvSpPr>
          <p:cNvPr id="3" name="Slide Number Placeholder 2"/>
          <p:cNvSpPr>
            <a:spLocks noGrp="1"/>
          </p:cNvSpPr>
          <p:nvPr>
            <p:ph type="sldNum" sz="quarter" idx="12"/>
          </p:nvPr>
        </p:nvSpPr>
        <p:spPr/>
        <p:txBody>
          <a:bodyPr/>
          <a:lstStyle/>
          <a:p>
            <a:fld id="{71500B9B-C911-DE4A-82EB-E038183BEB1F}" type="slidenum">
              <a:rPr lang="en-US" smtClean="0"/>
              <a:t>42</a:t>
            </a:fld>
            <a:endParaRPr lang="en-US" dirty="0"/>
          </a:p>
        </p:txBody>
      </p:sp>
    </p:spTree>
    <p:extLst>
      <p:ext uri="{BB962C8B-B14F-4D97-AF65-F5344CB8AC3E}">
        <p14:creationId xmlns:p14="http://schemas.microsoft.com/office/powerpoint/2010/main" val="3504827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Surrogate gradient for </a:t>
            </a:r>
            <a:r>
              <a:rPr lang="en-US" dirty="0" err="1"/>
              <a:t>Θ</a:t>
            </a:r>
            <a:endParaRPr lang="en-US" dirty="0"/>
          </a:p>
        </p:txBody>
      </p:sp>
      <p:sp>
        <p:nvSpPr>
          <p:cNvPr id="7" name="TextBox 6"/>
          <p:cNvSpPr txBox="1"/>
          <p:nvPr/>
        </p:nvSpPr>
        <p:spPr>
          <a:xfrm>
            <a:off x="306774" y="6376272"/>
            <a:ext cx="8725466" cy="307777"/>
          </a:xfrm>
          <a:prstGeom prst="rect">
            <a:avLst/>
          </a:prstGeom>
          <a:noFill/>
        </p:spPr>
        <p:txBody>
          <a:bodyPr wrap="none" rtlCol="0">
            <a:spAutoFit/>
          </a:bodyPr>
          <a:lstStyle/>
          <a:p>
            <a:pPr lvl="0"/>
            <a:r>
              <a:rPr lang="en" sz="1400" b="1" dirty="0">
                <a:solidFill>
                  <a:srgbClr val="222222"/>
                </a:solidFill>
                <a:highlight>
                  <a:srgbClr val="FFFFFF"/>
                </a:highlight>
              </a:rPr>
              <a:t>Neftci,</a:t>
            </a:r>
            <a:r>
              <a:rPr lang="fr-FR" sz="1400" b="1" dirty="0">
                <a:solidFill>
                  <a:srgbClr val="222222"/>
                </a:solidFill>
                <a:highlight>
                  <a:srgbClr val="FFFFFF"/>
                </a:highlight>
              </a:rPr>
              <a:t> </a:t>
            </a:r>
            <a:r>
              <a:rPr lang="en" sz="1400" b="1" dirty="0">
                <a:solidFill>
                  <a:srgbClr val="222222"/>
                </a:solidFill>
                <a:highlight>
                  <a:srgbClr val="FFFFFF"/>
                </a:highlight>
              </a:rPr>
              <a:t>Mostafa</a:t>
            </a:r>
            <a:r>
              <a:rPr lang="fr-FR" sz="1400" b="1" dirty="0">
                <a:solidFill>
                  <a:srgbClr val="222222"/>
                </a:solidFill>
                <a:highlight>
                  <a:srgbClr val="FFFFFF"/>
                </a:highlight>
              </a:rPr>
              <a:t> &amp; </a:t>
            </a:r>
            <a:r>
              <a:rPr lang="en" sz="1400" b="1" dirty="0">
                <a:solidFill>
                  <a:srgbClr val="222222"/>
                </a:solidFill>
                <a:highlight>
                  <a:srgbClr val="FFFFFF"/>
                </a:highlight>
              </a:rPr>
              <a:t>Zenke</a:t>
            </a:r>
            <a:r>
              <a:rPr lang="fr-FR" sz="1400" b="1" dirty="0">
                <a:solidFill>
                  <a:srgbClr val="222222"/>
                </a:solidFill>
                <a:highlight>
                  <a:srgbClr val="FFFFFF"/>
                </a:highlight>
              </a:rPr>
              <a:t> (</a:t>
            </a:r>
            <a:r>
              <a:rPr lang="en" sz="1400" b="1" dirty="0">
                <a:solidFill>
                  <a:srgbClr val="222222"/>
                </a:solidFill>
                <a:highlight>
                  <a:srgbClr val="FFFFFF"/>
                </a:highlight>
              </a:rPr>
              <a:t>2019</a:t>
            </a:r>
            <a:r>
              <a:rPr lang="fr-FR" sz="1400" b="1" dirty="0">
                <a:solidFill>
                  <a:srgbClr val="222222"/>
                </a:solidFill>
                <a:highlight>
                  <a:srgbClr val="FFFFFF"/>
                </a:highlight>
              </a:rPr>
              <a:t>)</a:t>
            </a:r>
            <a:r>
              <a:rPr lang="en" sz="1400" b="1" dirty="0">
                <a:solidFill>
                  <a:srgbClr val="222222"/>
                </a:solidFill>
                <a:highlight>
                  <a:srgbClr val="FFFFFF"/>
                </a:highlight>
              </a:rPr>
              <a:t> Surrogate gradient learning in spiking neural networks. </a:t>
            </a:r>
            <a:r>
              <a:rPr lang="en" sz="1400" b="1" i="1" dirty="0">
                <a:solidFill>
                  <a:srgbClr val="222222"/>
                </a:solidFill>
                <a:highlight>
                  <a:srgbClr val="FFFFFF"/>
                </a:highlight>
              </a:rPr>
              <a:t>IEEE Signal Processing Mag</a:t>
            </a:r>
            <a:endParaRPr lang="en" sz="1400" b="1" dirty="0"/>
          </a:p>
        </p:txBody>
      </p:sp>
      <p:pic>
        <p:nvPicPr>
          <p:cNvPr id="9" name="Picture 8" descr="surrogate_grad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9853"/>
            <a:ext cx="9144000" cy="4572000"/>
          </a:xfrm>
          <a:prstGeom prst="rect">
            <a:avLst/>
          </a:prstGeom>
        </p:spPr>
      </p:pic>
      <p:sp>
        <p:nvSpPr>
          <p:cNvPr id="3" name="Slide Number Placeholder 2"/>
          <p:cNvSpPr>
            <a:spLocks noGrp="1"/>
          </p:cNvSpPr>
          <p:nvPr>
            <p:ph type="sldNum" sz="quarter" idx="12"/>
          </p:nvPr>
        </p:nvSpPr>
        <p:spPr/>
        <p:txBody>
          <a:bodyPr/>
          <a:lstStyle/>
          <a:p>
            <a:fld id="{71500B9B-C911-DE4A-82EB-E038183BEB1F}" type="slidenum">
              <a:rPr lang="en-US" smtClean="0"/>
              <a:t>43</a:t>
            </a:fld>
            <a:endParaRPr lang="en-US"/>
          </a:p>
        </p:txBody>
      </p:sp>
    </p:spTree>
    <p:extLst>
      <p:ext uri="{BB962C8B-B14F-4D97-AF65-F5344CB8AC3E}">
        <p14:creationId xmlns:p14="http://schemas.microsoft.com/office/powerpoint/2010/main" val="3123331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SNNs with BPTT - Pros</a:t>
            </a:r>
          </a:p>
        </p:txBody>
      </p:sp>
      <p:sp>
        <p:nvSpPr>
          <p:cNvPr id="3" name="Content Placeholder 2"/>
          <p:cNvSpPr>
            <a:spLocks noGrp="1"/>
          </p:cNvSpPr>
          <p:nvPr>
            <p:ph idx="1"/>
          </p:nvPr>
        </p:nvSpPr>
        <p:spPr>
          <a:xfrm>
            <a:off x="457200" y="1600200"/>
            <a:ext cx="8229600" cy="4882218"/>
          </a:xfrm>
        </p:spPr>
        <p:txBody>
          <a:bodyPr numCol="2" spcCol="144000">
            <a:normAutofit fontScale="92500" lnSpcReduction="20000"/>
          </a:bodyPr>
          <a:lstStyle/>
          <a:p>
            <a:pPr marL="285750" indent="-285750"/>
            <a:r>
              <a:rPr lang="en-US" sz="2800" dirty="0"/>
              <a:t>Solves the spatial &amp; temporal credit assignment </a:t>
            </a:r>
            <a:r>
              <a:rPr lang="en-US" sz="2800" dirty="0" err="1"/>
              <a:t>pb</a:t>
            </a:r>
            <a:r>
              <a:rPr lang="en-US" sz="2800" dirty="0"/>
              <a:t> </a:t>
            </a:r>
          </a:p>
          <a:p>
            <a:pPr marL="285750" indent="-285750"/>
            <a:r>
              <a:rPr lang="en-US" sz="2800" dirty="0"/>
              <a:t>Handles:</a:t>
            </a:r>
          </a:p>
          <a:p>
            <a:pPr lvl="1">
              <a:buFont typeface="Arial"/>
              <a:buChar char="•"/>
            </a:pPr>
            <a:r>
              <a:rPr lang="en-US" dirty="0"/>
              <a:t>Deep networks</a:t>
            </a:r>
          </a:p>
          <a:p>
            <a:pPr lvl="1">
              <a:buFont typeface="Arial"/>
              <a:buChar char="•"/>
            </a:pPr>
            <a:r>
              <a:rPr lang="en-US" dirty="0"/>
              <a:t>Dense &amp; conv. layers</a:t>
            </a:r>
          </a:p>
          <a:p>
            <a:pPr lvl="1">
              <a:buFont typeface="Arial"/>
              <a:buChar char="•"/>
            </a:pPr>
            <a:r>
              <a:rPr lang="en-US" dirty="0"/>
              <a:t>Delays</a:t>
            </a:r>
          </a:p>
          <a:p>
            <a:pPr lvl="1">
              <a:buFont typeface="Arial"/>
              <a:buChar char="•"/>
            </a:pPr>
            <a:r>
              <a:rPr lang="en-US" dirty="0"/>
              <a:t>Trainable </a:t>
            </a:r>
            <a:r>
              <a:rPr lang="en-US" dirty="0" err="1"/>
              <a:t>τ</a:t>
            </a:r>
            <a:endParaRPr lang="en-US" dirty="0"/>
          </a:p>
          <a:p>
            <a:pPr marL="285750" indent="-285750"/>
            <a:r>
              <a:rPr lang="en-US" sz="2800" dirty="0"/>
              <a:t>Agnostic about rate vs. temporal coding (≠S4NN, conversion)</a:t>
            </a:r>
          </a:p>
          <a:p>
            <a:pPr marL="285750" indent="-285750"/>
            <a:endParaRPr lang="en-US" sz="2800" dirty="0"/>
          </a:p>
          <a:p>
            <a:pPr marL="285750" indent="-285750"/>
            <a:endParaRPr lang="en-US" sz="2800" dirty="0"/>
          </a:p>
          <a:p>
            <a:pPr marL="285750" indent="-285750"/>
            <a:r>
              <a:rPr lang="en-US" sz="2800" dirty="0"/>
              <a:t>Regularization can encourage sparse activity, fast processing, etc.</a:t>
            </a:r>
          </a:p>
          <a:p>
            <a:pPr marL="285750" indent="-285750"/>
            <a:r>
              <a:rPr lang="en-US" sz="2800" dirty="0"/>
              <a:t>In practice: SNNs can be trained using </a:t>
            </a:r>
            <a:r>
              <a:rPr lang="en-US" sz="2800" dirty="0" err="1"/>
              <a:t>PyTorch</a:t>
            </a:r>
            <a:r>
              <a:rPr lang="en-US" sz="2800" dirty="0"/>
              <a:t>/</a:t>
            </a:r>
            <a:r>
              <a:rPr lang="en-US" sz="2800" dirty="0" err="1"/>
              <a:t>TensorFlow</a:t>
            </a:r>
            <a:endParaRPr lang="en-US" sz="2800" dirty="0"/>
          </a:p>
          <a:p>
            <a:pPr marL="685800" lvl="1"/>
            <a:r>
              <a:rPr lang="en-US" sz="2600" dirty="0"/>
              <a:t>Automatic-differentiation</a:t>
            </a:r>
          </a:p>
          <a:p>
            <a:pPr marL="685800" lvl="1"/>
            <a:r>
              <a:rPr lang="en-US" sz="2600" dirty="0"/>
              <a:t>SOTA gradient descent algorithms (e.g. Adam)</a:t>
            </a:r>
          </a:p>
          <a:p>
            <a:pPr marL="685800" lvl="1"/>
            <a:r>
              <a:rPr lang="en-US" sz="2600" dirty="0"/>
              <a:t>CPU(s) / GPU(s)</a:t>
            </a:r>
          </a:p>
          <a:p>
            <a:pPr marL="685800" lvl="1"/>
            <a:r>
              <a:rPr lang="en-US" sz="2600" dirty="0"/>
              <a:t>Large community</a:t>
            </a:r>
          </a:p>
          <a:p>
            <a:pPr marL="0" indent="0">
              <a:buNone/>
            </a:pPr>
            <a:endParaRPr lang="en-US" dirty="0"/>
          </a:p>
        </p:txBody>
      </p:sp>
      <p:sp>
        <p:nvSpPr>
          <p:cNvPr id="4" name="Slide Number Placeholder 3"/>
          <p:cNvSpPr>
            <a:spLocks noGrp="1"/>
          </p:cNvSpPr>
          <p:nvPr>
            <p:ph type="sldNum" sz="quarter" idx="12"/>
          </p:nvPr>
        </p:nvSpPr>
        <p:spPr/>
        <p:txBody>
          <a:bodyPr/>
          <a:lstStyle/>
          <a:p>
            <a:fld id="{71500B9B-C911-DE4A-82EB-E038183BEB1F}" type="slidenum">
              <a:rPr lang="en-US" smtClean="0"/>
              <a:t>44</a:t>
            </a:fld>
            <a:endParaRPr lang="en-US"/>
          </a:p>
        </p:txBody>
      </p:sp>
    </p:spTree>
    <p:extLst>
      <p:ext uri="{BB962C8B-B14F-4D97-AF65-F5344CB8AC3E}">
        <p14:creationId xmlns:p14="http://schemas.microsoft.com/office/powerpoint/2010/main" val="36506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SNN with BPTT - Cons</a:t>
            </a:r>
          </a:p>
        </p:txBody>
      </p:sp>
      <p:sp>
        <p:nvSpPr>
          <p:cNvPr id="3" name="Content Placeholder 2"/>
          <p:cNvSpPr>
            <a:spLocks noGrp="1"/>
          </p:cNvSpPr>
          <p:nvPr>
            <p:ph idx="1"/>
          </p:nvPr>
        </p:nvSpPr>
        <p:spPr/>
        <p:txBody>
          <a:bodyPr/>
          <a:lstStyle/>
          <a:p>
            <a:pPr marL="285750" indent="-285750"/>
            <a:r>
              <a:rPr lang="en-US" dirty="0"/>
              <a:t>Memory hungry (linear with </a:t>
            </a:r>
            <a:r>
              <a:rPr lang="en-US" dirty="0" err="1"/>
              <a:t>nb</a:t>
            </a:r>
            <a:r>
              <a:rPr lang="en-US" dirty="0"/>
              <a:t> of time steps).</a:t>
            </a:r>
          </a:p>
          <a:p>
            <a:pPr marL="285750" indent="-285750"/>
            <a:r>
              <a:rPr lang="en-US" dirty="0"/>
              <a:t>Does not take advantage of highly sparse tensors.</a:t>
            </a:r>
          </a:p>
          <a:p>
            <a:pPr marL="285750" indent="-285750"/>
            <a:r>
              <a:rPr lang="en-US" dirty="0"/>
              <a:t>Not hardware friendly (but see </a:t>
            </a:r>
            <a:r>
              <a:rPr lang="en-US" dirty="0" err="1"/>
              <a:t>Neftci</a:t>
            </a:r>
            <a:r>
              <a:rPr lang="en-US" dirty="0"/>
              <a:t> et al.)</a:t>
            </a:r>
          </a:p>
          <a:p>
            <a:pPr marL="285750" indent="-285750"/>
            <a:r>
              <a:rPr lang="en-US" dirty="0"/>
              <a:t>Not biologically plausible (but see E-prop)</a:t>
            </a:r>
          </a:p>
          <a:p>
            <a:pPr marL="0" indent="0">
              <a:buNone/>
            </a:pPr>
            <a:endParaRPr lang="en-US" dirty="0"/>
          </a:p>
        </p:txBody>
      </p:sp>
      <p:sp>
        <p:nvSpPr>
          <p:cNvPr id="4" name="Slide Number Placeholder 3"/>
          <p:cNvSpPr>
            <a:spLocks noGrp="1"/>
          </p:cNvSpPr>
          <p:nvPr>
            <p:ph type="sldNum" sz="quarter" idx="12"/>
          </p:nvPr>
        </p:nvSpPr>
        <p:spPr/>
        <p:txBody>
          <a:bodyPr/>
          <a:lstStyle/>
          <a:p>
            <a:fld id="{71500B9B-C911-DE4A-82EB-E038183BEB1F}" type="slidenum">
              <a:rPr lang="en-US" smtClean="0"/>
              <a:t>45</a:t>
            </a:fld>
            <a:endParaRPr lang="en-US"/>
          </a:p>
        </p:txBody>
      </p:sp>
    </p:spTree>
    <p:extLst>
      <p:ext uri="{BB962C8B-B14F-4D97-AF65-F5344CB8AC3E}">
        <p14:creationId xmlns:p14="http://schemas.microsoft.com/office/powerpoint/2010/main" val="103292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739"/>
            <a:ext cx="8229600" cy="1143000"/>
          </a:xfrm>
        </p:spPr>
        <p:txBody>
          <a:bodyPr/>
          <a:lstStyle/>
          <a:p>
            <a:r>
              <a:rPr lang="en-US" dirty="0"/>
              <a:t>Biological neurons emit “spikes”</a:t>
            </a:r>
          </a:p>
        </p:txBody>
      </p:sp>
      <p:sp>
        <p:nvSpPr>
          <p:cNvPr id="11" name="TextBox 10"/>
          <p:cNvSpPr txBox="1"/>
          <p:nvPr/>
        </p:nvSpPr>
        <p:spPr>
          <a:xfrm>
            <a:off x="120312" y="4804955"/>
            <a:ext cx="8479176" cy="1938992"/>
          </a:xfrm>
          <a:prstGeom prst="rect">
            <a:avLst/>
          </a:prstGeom>
          <a:noFill/>
        </p:spPr>
        <p:txBody>
          <a:bodyPr wrap="square" rtlCol="0">
            <a:spAutoFit/>
          </a:bodyPr>
          <a:lstStyle/>
          <a:p>
            <a:pPr marL="342900" indent="-342900">
              <a:buFont typeface="Arial"/>
              <a:buChar char="•"/>
            </a:pPr>
            <a:r>
              <a:rPr lang="en-US" sz="2400" dirty="0"/>
              <a:t>Spikes are stereotyped electrical impulses (“all-or-none”) that a neuron emits when sufficiently stimulated</a:t>
            </a:r>
          </a:p>
          <a:p>
            <a:pPr marL="342900" indent="-342900">
              <a:buFont typeface="Arial"/>
              <a:buChar char="•"/>
            </a:pPr>
            <a:r>
              <a:rPr lang="en-US" sz="2400" dirty="0"/>
              <a:t>They propagate along the axons without attenuation (“active propagation”).</a:t>
            </a:r>
          </a:p>
          <a:p>
            <a:pPr marL="342900" indent="-342900">
              <a:buFont typeface="Arial"/>
              <a:buChar char="•"/>
            </a:pPr>
            <a:r>
              <a:rPr lang="en-US" sz="2400" dirty="0"/>
              <a:t>Neurons can only exchange information via spikes.</a:t>
            </a:r>
          </a:p>
        </p:txBody>
      </p:sp>
      <p:grpSp>
        <p:nvGrpSpPr>
          <p:cNvPr id="24" name="Group 23"/>
          <p:cNvGrpSpPr/>
          <p:nvPr/>
        </p:nvGrpSpPr>
        <p:grpSpPr>
          <a:xfrm>
            <a:off x="1216818" y="1007244"/>
            <a:ext cx="6367790" cy="3702997"/>
            <a:chOff x="1190126" y="1020542"/>
            <a:chExt cx="6367790" cy="3702997"/>
          </a:xfrm>
        </p:grpSpPr>
        <p:pic>
          <p:nvPicPr>
            <p:cNvPr id="9" name="Picture 8"/>
            <p:cNvPicPr>
              <a:picLocks noChangeAspect="1"/>
            </p:cNvPicPr>
            <p:nvPr/>
          </p:nvPicPr>
          <p:blipFill rotWithShape="1">
            <a:blip r:embed="rId3"/>
            <a:srcRect l="22454"/>
            <a:stretch/>
          </p:blipFill>
          <p:spPr>
            <a:xfrm>
              <a:off x="1843126" y="1045261"/>
              <a:ext cx="5714790" cy="3581172"/>
            </a:xfrm>
            <a:prstGeom prst="rect">
              <a:avLst/>
            </a:prstGeom>
          </p:spPr>
        </p:pic>
        <p:sp>
          <p:nvSpPr>
            <p:cNvPr id="3" name="Rectangle 2"/>
            <p:cNvSpPr/>
            <p:nvPr/>
          </p:nvSpPr>
          <p:spPr>
            <a:xfrm>
              <a:off x="6025011" y="4290606"/>
              <a:ext cx="1532905" cy="432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190126" y="3219331"/>
              <a:ext cx="3363481" cy="1407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843126" y="1197741"/>
              <a:ext cx="1313180" cy="369332"/>
            </a:xfrm>
            <a:prstGeom prst="rect">
              <a:avLst/>
            </a:prstGeom>
            <a:solidFill>
              <a:schemeClr val="bg1"/>
            </a:solidFill>
          </p:spPr>
          <p:txBody>
            <a:bodyPr wrap="none" rtlCol="0">
              <a:spAutoFit/>
            </a:bodyPr>
            <a:lstStyle/>
            <a:p>
              <a:r>
                <a:rPr lang="en-US" dirty="0"/>
                <a:t>Input spikes</a:t>
              </a:r>
            </a:p>
          </p:txBody>
        </p:sp>
        <p:sp>
          <p:nvSpPr>
            <p:cNvPr id="10" name="TextBox 9"/>
            <p:cNvSpPr txBox="1"/>
            <p:nvPr/>
          </p:nvSpPr>
          <p:spPr>
            <a:xfrm>
              <a:off x="4911316" y="1413387"/>
              <a:ext cx="1392479" cy="369332"/>
            </a:xfrm>
            <a:prstGeom prst="rect">
              <a:avLst/>
            </a:prstGeom>
            <a:solidFill>
              <a:schemeClr val="bg1"/>
            </a:solidFill>
          </p:spPr>
          <p:txBody>
            <a:bodyPr wrap="none" rtlCol="0">
              <a:spAutoFit/>
            </a:bodyPr>
            <a:lstStyle/>
            <a:p>
              <a:r>
                <a:rPr lang="en-US" dirty="0"/>
                <a:t>Output spike</a:t>
              </a:r>
            </a:p>
          </p:txBody>
        </p:sp>
        <p:sp>
          <p:nvSpPr>
            <p:cNvPr id="12" name="TextBox 11"/>
            <p:cNvSpPr txBox="1"/>
            <p:nvPr/>
          </p:nvSpPr>
          <p:spPr>
            <a:xfrm>
              <a:off x="4268729" y="4153757"/>
              <a:ext cx="1313180" cy="369332"/>
            </a:xfrm>
            <a:prstGeom prst="rect">
              <a:avLst/>
            </a:prstGeom>
            <a:solidFill>
              <a:schemeClr val="bg1"/>
            </a:solidFill>
          </p:spPr>
          <p:txBody>
            <a:bodyPr wrap="none" rtlCol="0">
              <a:spAutoFit/>
            </a:bodyPr>
            <a:lstStyle/>
            <a:p>
              <a:r>
                <a:rPr lang="en-US" dirty="0"/>
                <a:t>Input spikes</a:t>
              </a:r>
            </a:p>
          </p:txBody>
        </p:sp>
        <p:sp>
          <p:nvSpPr>
            <p:cNvPr id="13" name="TextBox 12"/>
            <p:cNvSpPr txBox="1"/>
            <p:nvPr/>
          </p:nvSpPr>
          <p:spPr>
            <a:xfrm>
              <a:off x="5693674" y="2555899"/>
              <a:ext cx="1392479" cy="369332"/>
            </a:xfrm>
            <a:prstGeom prst="rect">
              <a:avLst/>
            </a:prstGeom>
            <a:solidFill>
              <a:schemeClr val="bg1"/>
            </a:solidFill>
          </p:spPr>
          <p:txBody>
            <a:bodyPr wrap="none" rtlCol="0">
              <a:spAutoFit/>
            </a:bodyPr>
            <a:lstStyle/>
            <a:p>
              <a:r>
                <a:rPr lang="en-US" dirty="0"/>
                <a:t>Output spike</a:t>
              </a:r>
            </a:p>
          </p:txBody>
        </p:sp>
        <p:sp>
          <p:nvSpPr>
            <p:cNvPr id="14" name="TextBox 13"/>
            <p:cNvSpPr txBox="1"/>
            <p:nvPr/>
          </p:nvSpPr>
          <p:spPr>
            <a:xfrm>
              <a:off x="3880696" y="1020542"/>
              <a:ext cx="641935" cy="369332"/>
            </a:xfrm>
            <a:prstGeom prst="rect">
              <a:avLst/>
            </a:prstGeom>
            <a:noFill/>
          </p:spPr>
          <p:txBody>
            <a:bodyPr wrap="none" rtlCol="0">
              <a:spAutoFit/>
            </a:bodyPr>
            <a:lstStyle/>
            <a:p>
              <a:r>
                <a:rPr lang="en-US" dirty="0"/>
                <a:t>EPSP</a:t>
              </a:r>
            </a:p>
          </p:txBody>
        </p:sp>
        <p:cxnSp>
          <p:nvCxnSpPr>
            <p:cNvPr id="7" name="Straight Arrow Connector 6"/>
            <p:cNvCxnSpPr/>
            <p:nvPr/>
          </p:nvCxnSpPr>
          <p:spPr>
            <a:xfrm flipV="1">
              <a:off x="5016677" y="3938536"/>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364008" y="3931447"/>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529404" y="3937354"/>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990150" y="3943261"/>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327895" y="3937827"/>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641635" y="2695804"/>
              <a:ext cx="0" cy="223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246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biophysical model:</a:t>
            </a:r>
            <a:br>
              <a:rPr lang="en-US" dirty="0"/>
            </a:br>
            <a:r>
              <a:rPr lang="en-US" dirty="0"/>
              <a:t>the Hodgkin–Huxley model</a:t>
            </a:r>
          </a:p>
        </p:txBody>
      </p:sp>
      <p:grpSp>
        <p:nvGrpSpPr>
          <p:cNvPr id="10" name="Group 9"/>
          <p:cNvGrpSpPr/>
          <p:nvPr/>
        </p:nvGrpSpPr>
        <p:grpSpPr>
          <a:xfrm>
            <a:off x="457200" y="2609734"/>
            <a:ext cx="5654207" cy="1971936"/>
            <a:chOff x="457200" y="2849909"/>
            <a:chExt cx="7023100" cy="2449345"/>
          </a:xfrm>
        </p:grpSpPr>
        <p:pic>
          <p:nvPicPr>
            <p:cNvPr id="5" name="Picture 4"/>
            <p:cNvPicPr>
              <a:picLocks noChangeAspect="1"/>
            </p:cNvPicPr>
            <p:nvPr/>
          </p:nvPicPr>
          <p:blipFill>
            <a:blip r:embed="rId2"/>
            <a:stretch>
              <a:fillRect/>
            </a:stretch>
          </p:blipFill>
          <p:spPr>
            <a:xfrm>
              <a:off x="457200" y="2849909"/>
              <a:ext cx="7023100" cy="558800"/>
            </a:xfrm>
            <a:prstGeom prst="rect">
              <a:avLst/>
            </a:prstGeom>
          </p:spPr>
        </p:pic>
        <p:pic>
          <p:nvPicPr>
            <p:cNvPr id="6" name="Picture 5"/>
            <p:cNvPicPr>
              <a:picLocks noChangeAspect="1"/>
            </p:cNvPicPr>
            <p:nvPr/>
          </p:nvPicPr>
          <p:blipFill>
            <a:blip r:embed="rId3"/>
            <a:stretch>
              <a:fillRect/>
            </a:stretch>
          </p:blipFill>
          <p:spPr>
            <a:xfrm>
              <a:off x="457200" y="3489639"/>
              <a:ext cx="3340100" cy="558800"/>
            </a:xfrm>
            <a:prstGeom prst="rect">
              <a:avLst/>
            </a:prstGeom>
          </p:spPr>
        </p:pic>
        <p:pic>
          <p:nvPicPr>
            <p:cNvPr id="7" name="Picture 6"/>
            <p:cNvPicPr>
              <a:picLocks noChangeAspect="1"/>
            </p:cNvPicPr>
            <p:nvPr/>
          </p:nvPicPr>
          <p:blipFill>
            <a:blip r:embed="rId4"/>
            <a:stretch>
              <a:fillRect/>
            </a:stretch>
          </p:blipFill>
          <p:spPr>
            <a:xfrm>
              <a:off x="457200" y="4122322"/>
              <a:ext cx="3632200" cy="558800"/>
            </a:xfrm>
            <a:prstGeom prst="rect">
              <a:avLst/>
            </a:prstGeom>
          </p:spPr>
        </p:pic>
        <p:pic>
          <p:nvPicPr>
            <p:cNvPr id="8" name="Picture 7"/>
            <p:cNvPicPr>
              <a:picLocks noChangeAspect="1"/>
            </p:cNvPicPr>
            <p:nvPr/>
          </p:nvPicPr>
          <p:blipFill>
            <a:blip r:embed="rId5"/>
            <a:stretch>
              <a:fillRect/>
            </a:stretch>
          </p:blipFill>
          <p:spPr>
            <a:xfrm>
              <a:off x="457200" y="4740454"/>
              <a:ext cx="3314700" cy="558800"/>
            </a:xfrm>
            <a:prstGeom prst="rect">
              <a:avLst/>
            </a:prstGeom>
          </p:spPr>
        </p:pic>
      </p:grpSp>
      <p:sp>
        <p:nvSpPr>
          <p:cNvPr id="9" name="TextBox 8"/>
          <p:cNvSpPr txBox="1"/>
          <p:nvPr/>
        </p:nvSpPr>
        <p:spPr>
          <a:xfrm>
            <a:off x="390360" y="2104780"/>
            <a:ext cx="3110046" cy="461665"/>
          </a:xfrm>
          <a:prstGeom prst="rect">
            <a:avLst/>
          </a:prstGeom>
          <a:noFill/>
        </p:spPr>
        <p:txBody>
          <a:bodyPr wrap="none" rtlCol="0">
            <a:spAutoFit/>
          </a:bodyPr>
          <a:lstStyle/>
          <a:p>
            <a:r>
              <a:rPr lang="en-US" sz="2400" dirty="0"/>
              <a:t>Ionic current dynamics:</a:t>
            </a:r>
          </a:p>
        </p:txBody>
      </p:sp>
      <p:pic>
        <p:nvPicPr>
          <p:cNvPr id="11" name="Picture 10" descr="Hodgkins_Huxley_Plot.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3574655"/>
            <a:ext cx="4572000" cy="2870200"/>
          </a:xfrm>
          <a:prstGeom prst="rect">
            <a:avLst/>
          </a:prstGeom>
        </p:spPr>
      </p:pic>
      <p:grpSp>
        <p:nvGrpSpPr>
          <p:cNvPr id="13" name="Group 4"/>
          <p:cNvGrpSpPr>
            <a:grpSpLocks/>
          </p:cNvGrpSpPr>
          <p:nvPr/>
        </p:nvGrpSpPr>
        <p:grpSpPr bwMode="auto">
          <a:xfrm>
            <a:off x="6873874" y="2210188"/>
            <a:ext cx="1920407" cy="1829168"/>
            <a:chOff x="0" y="4350471"/>
            <a:chExt cx="1756756" cy="1745529"/>
          </a:xfrm>
        </p:grpSpPr>
        <p:pic>
          <p:nvPicPr>
            <p:cNvPr id="14" name="Image 35" descr="Neurone.JPG"/>
            <p:cNvPicPr>
              <a:picLocks noChangeAspect="1"/>
            </p:cNvPicPr>
            <p:nvPr/>
          </p:nvPicPr>
          <p:blipFill>
            <a:blip r:embed="rId7"/>
            <a:srcRect l="30796" t="40298" r="36253" b="31344"/>
            <a:stretch>
              <a:fillRect/>
            </a:stretch>
          </p:blipFill>
          <p:spPr>
            <a:xfrm>
              <a:off x="0" y="4648200"/>
              <a:ext cx="1066800" cy="1447800"/>
            </a:xfrm>
            <a:prstGeom prst="ellipse">
              <a:avLst/>
            </a:prstGeom>
            <a:ln>
              <a:noFill/>
            </a:ln>
            <a:effectLst>
              <a:softEdge rad="112500"/>
            </a:effectLst>
          </p:spPr>
        </p:pic>
        <p:sp>
          <p:nvSpPr>
            <p:cNvPr id="15" name="Triangle isocèle 37"/>
            <p:cNvSpPr/>
            <p:nvPr/>
          </p:nvSpPr>
          <p:spPr>
            <a:xfrm rot="12473749">
              <a:off x="813580" y="4543265"/>
              <a:ext cx="59998" cy="7423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6" name="Forme libre 39"/>
            <p:cNvSpPr>
              <a:spLocks noChangeArrowheads="1"/>
            </p:cNvSpPr>
            <p:nvPr/>
          </p:nvSpPr>
          <p:spPr bwMode="auto">
            <a:xfrm>
              <a:off x="1016924" y="4350471"/>
              <a:ext cx="739832" cy="218758"/>
            </a:xfrm>
            <a:custGeom>
              <a:avLst/>
              <a:gdLst>
                <a:gd name="T0" fmla="*/ 0 w 739832"/>
                <a:gd name="T1" fmla="*/ 218758 h 218758"/>
                <a:gd name="T2" fmla="*/ 16625 w 739832"/>
                <a:gd name="T3" fmla="*/ 193820 h 218758"/>
                <a:gd name="T4" fmla="*/ 66501 w 739832"/>
                <a:gd name="T5" fmla="*/ 143944 h 218758"/>
                <a:gd name="T6" fmla="*/ 83127 w 739832"/>
                <a:gd name="T7" fmla="*/ 110693 h 218758"/>
                <a:gd name="T8" fmla="*/ 133003 w 739832"/>
                <a:gd name="T9" fmla="*/ 69129 h 218758"/>
                <a:gd name="T10" fmla="*/ 174567 w 739832"/>
                <a:gd name="T11" fmla="*/ 35878 h 218758"/>
                <a:gd name="T12" fmla="*/ 207818 w 739832"/>
                <a:gd name="T13" fmla="*/ 27565 h 218758"/>
                <a:gd name="T14" fmla="*/ 290945 w 739832"/>
                <a:gd name="T15" fmla="*/ 10940 h 218758"/>
                <a:gd name="T16" fmla="*/ 390698 w 739832"/>
                <a:gd name="T17" fmla="*/ 19253 h 218758"/>
                <a:gd name="T18" fmla="*/ 448887 w 739832"/>
                <a:gd name="T19" fmla="*/ 27565 h 218758"/>
                <a:gd name="T20" fmla="*/ 482138 w 739832"/>
                <a:gd name="T21" fmla="*/ 19253 h 218758"/>
                <a:gd name="T22" fmla="*/ 739832 w 739832"/>
                <a:gd name="T23" fmla="*/ 2627 h 2187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9832"/>
                <a:gd name="T37" fmla="*/ 0 h 218758"/>
                <a:gd name="T38" fmla="*/ 739832 w 739832"/>
                <a:gd name="T39" fmla="*/ 218758 h 2187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9832" h="218758">
                  <a:moveTo>
                    <a:pt x="0" y="218758"/>
                  </a:moveTo>
                  <a:cubicBezTo>
                    <a:pt x="5542" y="210445"/>
                    <a:pt x="9988" y="201287"/>
                    <a:pt x="16625" y="193820"/>
                  </a:cubicBezTo>
                  <a:cubicBezTo>
                    <a:pt x="32245" y="176247"/>
                    <a:pt x="55986" y="164973"/>
                    <a:pt x="66501" y="143944"/>
                  </a:cubicBezTo>
                  <a:cubicBezTo>
                    <a:pt x="72043" y="132860"/>
                    <a:pt x="76253" y="121004"/>
                    <a:pt x="83127" y="110693"/>
                  </a:cubicBezTo>
                  <a:cubicBezTo>
                    <a:pt x="92529" y="96590"/>
                    <a:pt x="123568" y="76991"/>
                    <a:pt x="133003" y="69129"/>
                  </a:cubicBezTo>
                  <a:cubicBezTo>
                    <a:pt x="151929" y="53358"/>
                    <a:pt x="149182" y="46758"/>
                    <a:pt x="174567" y="35878"/>
                  </a:cubicBezTo>
                  <a:cubicBezTo>
                    <a:pt x="185068" y="31377"/>
                    <a:pt x="196833" y="30704"/>
                    <a:pt x="207818" y="27565"/>
                  </a:cubicBezTo>
                  <a:cubicBezTo>
                    <a:pt x="265848" y="10985"/>
                    <a:pt x="191649" y="25126"/>
                    <a:pt x="290945" y="10940"/>
                  </a:cubicBezTo>
                  <a:cubicBezTo>
                    <a:pt x="324196" y="13711"/>
                    <a:pt x="357515" y="15760"/>
                    <a:pt x="390698" y="19253"/>
                  </a:cubicBezTo>
                  <a:cubicBezTo>
                    <a:pt x="410184" y="21304"/>
                    <a:pt x="429294" y="27565"/>
                    <a:pt x="448887" y="27565"/>
                  </a:cubicBezTo>
                  <a:cubicBezTo>
                    <a:pt x="460312" y="27565"/>
                    <a:pt x="470795" y="20614"/>
                    <a:pt x="482138" y="19253"/>
                  </a:cubicBezTo>
                  <a:cubicBezTo>
                    <a:pt x="642582" y="0"/>
                    <a:pt x="618024" y="2627"/>
                    <a:pt x="739832" y="2627"/>
                  </a:cubicBezTo>
                </a:path>
              </a:pathLst>
            </a:custGeom>
            <a:noFill/>
            <a:ln w="19050">
              <a:solidFill>
                <a:schemeClr val="accent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grpSp>
      <p:sp>
        <p:nvSpPr>
          <p:cNvPr id="17" name="TextBox 12"/>
          <p:cNvSpPr txBox="1">
            <a:spLocks noChangeArrowheads="1"/>
          </p:cNvSpPr>
          <p:nvPr/>
        </p:nvSpPr>
        <p:spPr bwMode="auto">
          <a:xfrm>
            <a:off x="7583893" y="2104780"/>
            <a:ext cx="4016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I</a:t>
            </a:r>
            <a:r>
              <a:rPr lang="fr-FR" baseline="-25000" dirty="0" err="1"/>
              <a:t>inj</a:t>
            </a:r>
            <a:endParaRPr lang="fr-FR" baseline="-25000" dirty="0"/>
          </a:p>
        </p:txBody>
      </p:sp>
      <p:sp>
        <p:nvSpPr>
          <p:cNvPr id="18" name="TextBox 12"/>
          <p:cNvSpPr txBox="1">
            <a:spLocks noChangeArrowheads="1"/>
          </p:cNvSpPr>
          <p:nvPr/>
        </p:nvSpPr>
        <p:spPr bwMode="auto">
          <a:xfrm>
            <a:off x="5690784" y="3734220"/>
            <a:ext cx="48416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dirty="0" err="1"/>
              <a:t>I</a:t>
            </a:r>
            <a:r>
              <a:rPr lang="fr-FR" sz="1600" baseline="-25000" dirty="0" err="1"/>
              <a:t>inj</a:t>
            </a:r>
            <a:r>
              <a:rPr lang="fr-FR" sz="1600" dirty="0"/>
              <a:t>=</a:t>
            </a:r>
            <a:endParaRPr lang="fr-FR" sz="1600" baseline="-25000" dirty="0"/>
          </a:p>
        </p:txBody>
      </p:sp>
      <p:sp>
        <p:nvSpPr>
          <p:cNvPr id="19" name="TextBox 18"/>
          <p:cNvSpPr txBox="1"/>
          <p:nvPr/>
        </p:nvSpPr>
        <p:spPr>
          <a:xfrm>
            <a:off x="271391" y="5244202"/>
            <a:ext cx="3624927" cy="830997"/>
          </a:xfrm>
          <a:prstGeom prst="rect">
            <a:avLst/>
          </a:prstGeom>
          <a:noFill/>
        </p:spPr>
        <p:txBody>
          <a:bodyPr wrap="square" rtlCol="0">
            <a:spAutoFit/>
          </a:bodyPr>
          <a:lstStyle/>
          <a:p>
            <a:r>
              <a:rPr lang="en-US" sz="2400" dirty="0" err="1"/>
              <a:t>Subthreshold</a:t>
            </a:r>
            <a:r>
              <a:rPr lang="en-US" sz="2400" dirty="0"/>
              <a:t> + spike dynamics are </a:t>
            </a:r>
            <a:r>
              <a:rPr lang="en-US" sz="2400" dirty="0" err="1"/>
              <a:t>modelled</a:t>
            </a:r>
            <a:endParaRPr lang="en-US" sz="2400" dirty="0"/>
          </a:p>
        </p:txBody>
      </p:sp>
      <p:sp>
        <p:nvSpPr>
          <p:cNvPr id="20" name="TextBox 19"/>
          <p:cNvSpPr txBox="1"/>
          <p:nvPr/>
        </p:nvSpPr>
        <p:spPr>
          <a:xfrm>
            <a:off x="5892801" y="6417270"/>
            <a:ext cx="3251200" cy="461665"/>
          </a:xfrm>
          <a:prstGeom prst="rect">
            <a:avLst/>
          </a:prstGeom>
          <a:noFill/>
        </p:spPr>
        <p:txBody>
          <a:bodyPr wrap="square" rtlCol="0">
            <a:spAutoFit/>
          </a:bodyPr>
          <a:lstStyle/>
          <a:p>
            <a:r>
              <a:rPr lang="en-US" sz="2400" dirty="0"/>
              <a:t>Hodgkin &amp; Huxley 1952</a:t>
            </a:r>
          </a:p>
        </p:txBody>
      </p:sp>
    </p:spTree>
    <p:extLst>
      <p:ext uri="{BB962C8B-B14F-4D97-AF65-F5344CB8AC3E}">
        <p14:creationId xmlns:p14="http://schemas.microsoft.com/office/powerpoint/2010/main" val="4255095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49" y="64582"/>
            <a:ext cx="8229600" cy="1143000"/>
          </a:xfrm>
        </p:spPr>
        <p:txBody>
          <a:bodyPr>
            <a:normAutofit fontScale="90000"/>
          </a:bodyPr>
          <a:lstStyle/>
          <a:p>
            <a:r>
              <a:rPr lang="en-US" dirty="0"/>
              <a:t>A phenomenological model:</a:t>
            </a:r>
            <a:br>
              <a:rPr lang="en-US" dirty="0"/>
            </a:br>
            <a:r>
              <a:rPr lang="en-US" dirty="0"/>
              <a:t>the Leaky Integrate and Fire neuron</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265290"/>
            <a:ext cx="1981200" cy="2344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p:cNvGrpSpPr>
            <a:grpSpLocks/>
          </p:cNvGrpSpPr>
          <p:nvPr/>
        </p:nvGrpSpPr>
        <p:grpSpPr bwMode="auto">
          <a:xfrm>
            <a:off x="457200" y="2379590"/>
            <a:ext cx="2324100" cy="2400300"/>
            <a:chOff x="0" y="4350471"/>
            <a:chExt cx="1756756" cy="1745529"/>
          </a:xfrm>
        </p:grpSpPr>
        <p:pic>
          <p:nvPicPr>
            <p:cNvPr id="6" name="Image 35" descr="Neurone.JPG"/>
            <p:cNvPicPr>
              <a:picLocks noChangeAspect="1"/>
            </p:cNvPicPr>
            <p:nvPr/>
          </p:nvPicPr>
          <p:blipFill>
            <a:blip r:embed="rId4"/>
            <a:srcRect l="30796" t="40298" r="36253" b="31344"/>
            <a:stretch>
              <a:fillRect/>
            </a:stretch>
          </p:blipFill>
          <p:spPr>
            <a:xfrm>
              <a:off x="0" y="4648200"/>
              <a:ext cx="1066800" cy="1447800"/>
            </a:xfrm>
            <a:prstGeom prst="ellipse">
              <a:avLst/>
            </a:prstGeom>
            <a:ln>
              <a:noFill/>
            </a:ln>
            <a:effectLst>
              <a:softEdge rad="112500"/>
            </a:effectLst>
          </p:spPr>
        </p:pic>
        <p:sp>
          <p:nvSpPr>
            <p:cNvPr id="7" name="Triangle isocèle 37"/>
            <p:cNvSpPr/>
            <p:nvPr/>
          </p:nvSpPr>
          <p:spPr>
            <a:xfrm rot="12473749">
              <a:off x="813580" y="4543265"/>
              <a:ext cx="59998" cy="7423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8" name="Forme libre 39"/>
            <p:cNvSpPr>
              <a:spLocks noChangeArrowheads="1"/>
            </p:cNvSpPr>
            <p:nvPr/>
          </p:nvSpPr>
          <p:spPr bwMode="auto">
            <a:xfrm>
              <a:off x="1016924" y="4350471"/>
              <a:ext cx="739832" cy="218758"/>
            </a:xfrm>
            <a:custGeom>
              <a:avLst/>
              <a:gdLst>
                <a:gd name="T0" fmla="*/ 0 w 739832"/>
                <a:gd name="T1" fmla="*/ 218758 h 218758"/>
                <a:gd name="T2" fmla="*/ 16625 w 739832"/>
                <a:gd name="T3" fmla="*/ 193820 h 218758"/>
                <a:gd name="T4" fmla="*/ 66501 w 739832"/>
                <a:gd name="T5" fmla="*/ 143944 h 218758"/>
                <a:gd name="T6" fmla="*/ 83127 w 739832"/>
                <a:gd name="T7" fmla="*/ 110693 h 218758"/>
                <a:gd name="T8" fmla="*/ 133003 w 739832"/>
                <a:gd name="T9" fmla="*/ 69129 h 218758"/>
                <a:gd name="T10" fmla="*/ 174567 w 739832"/>
                <a:gd name="T11" fmla="*/ 35878 h 218758"/>
                <a:gd name="T12" fmla="*/ 207818 w 739832"/>
                <a:gd name="T13" fmla="*/ 27565 h 218758"/>
                <a:gd name="T14" fmla="*/ 290945 w 739832"/>
                <a:gd name="T15" fmla="*/ 10940 h 218758"/>
                <a:gd name="T16" fmla="*/ 390698 w 739832"/>
                <a:gd name="T17" fmla="*/ 19253 h 218758"/>
                <a:gd name="T18" fmla="*/ 448887 w 739832"/>
                <a:gd name="T19" fmla="*/ 27565 h 218758"/>
                <a:gd name="T20" fmla="*/ 482138 w 739832"/>
                <a:gd name="T21" fmla="*/ 19253 h 218758"/>
                <a:gd name="T22" fmla="*/ 739832 w 739832"/>
                <a:gd name="T23" fmla="*/ 2627 h 2187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39832"/>
                <a:gd name="T37" fmla="*/ 0 h 218758"/>
                <a:gd name="T38" fmla="*/ 739832 w 739832"/>
                <a:gd name="T39" fmla="*/ 218758 h 2187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39832" h="218758">
                  <a:moveTo>
                    <a:pt x="0" y="218758"/>
                  </a:moveTo>
                  <a:cubicBezTo>
                    <a:pt x="5542" y="210445"/>
                    <a:pt x="9988" y="201287"/>
                    <a:pt x="16625" y="193820"/>
                  </a:cubicBezTo>
                  <a:cubicBezTo>
                    <a:pt x="32245" y="176247"/>
                    <a:pt x="55986" y="164973"/>
                    <a:pt x="66501" y="143944"/>
                  </a:cubicBezTo>
                  <a:cubicBezTo>
                    <a:pt x="72043" y="132860"/>
                    <a:pt x="76253" y="121004"/>
                    <a:pt x="83127" y="110693"/>
                  </a:cubicBezTo>
                  <a:cubicBezTo>
                    <a:pt x="92529" y="96590"/>
                    <a:pt x="123568" y="76991"/>
                    <a:pt x="133003" y="69129"/>
                  </a:cubicBezTo>
                  <a:cubicBezTo>
                    <a:pt x="151929" y="53358"/>
                    <a:pt x="149182" y="46758"/>
                    <a:pt x="174567" y="35878"/>
                  </a:cubicBezTo>
                  <a:cubicBezTo>
                    <a:pt x="185068" y="31377"/>
                    <a:pt x="196833" y="30704"/>
                    <a:pt x="207818" y="27565"/>
                  </a:cubicBezTo>
                  <a:cubicBezTo>
                    <a:pt x="265848" y="10985"/>
                    <a:pt x="191649" y="25126"/>
                    <a:pt x="290945" y="10940"/>
                  </a:cubicBezTo>
                  <a:cubicBezTo>
                    <a:pt x="324196" y="13711"/>
                    <a:pt x="357515" y="15760"/>
                    <a:pt x="390698" y="19253"/>
                  </a:cubicBezTo>
                  <a:cubicBezTo>
                    <a:pt x="410184" y="21304"/>
                    <a:pt x="429294" y="27565"/>
                    <a:pt x="448887" y="27565"/>
                  </a:cubicBezTo>
                  <a:cubicBezTo>
                    <a:pt x="460312" y="27565"/>
                    <a:pt x="470795" y="20614"/>
                    <a:pt x="482138" y="19253"/>
                  </a:cubicBezTo>
                  <a:cubicBezTo>
                    <a:pt x="642582" y="0"/>
                    <a:pt x="618024" y="2627"/>
                    <a:pt x="739832" y="2627"/>
                  </a:cubicBezTo>
                </a:path>
              </a:pathLst>
            </a:custGeom>
            <a:noFill/>
            <a:ln w="19050">
              <a:solidFill>
                <a:schemeClr val="accent1"/>
              </a:solidFill>
              <a:miter lim="800000"/>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fontAlgn="auto">
                <a:spcBef>
                  <a:spcPts val="0"/>
                </a:spcBef>
                <a:spcAft>
                  <a:spcPts val="0"/>
                </a:spcAft>
                <a:defRPr/>
              </a:pPr>
              <a:endParaRPr lang="fr-FR">
                <a:latin typeface="+mn-lt"/>
                <a:ea typeface="+mn-ea"/>
                <a:cs typeface="+mn-cs"/>
              </a:endParaRPr>
            </a:p>
          </p:txBody>
        </p:sp>
      </p:grpSp>
      <p:sp>
        <p:nvSpPr>
          <p:cNvPr id="9" name="TextBox 12"/>
          <p:cNvSpPr txBox="1">
            <a:spLocks noChangeArrowheads="1"/>
          </p:cNvSpPr>
          <p:nvPr/>
        </p:nvSpPr>
        <p:spPr bwMode="auto">
          <a:xfrm>
            <a:off x="1400902" y="2386735"/>
            <a:ext cx="4016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I</a:t>
            </a:r>
            <a:r>
              <a:rPr lang="fr-FR" baseline="-25000" dirty="0" err="1"/>
              <a:t>inj</a:t>
            </a:r>
            <a:endParaRPr lang="fr-FR" baseline="-25000" dirty="0"/>
          </a:p>
        </p:txBody>
      </p:sp>
      <p:cxnSp>
        <p:nvCxnSpPr>
          <p:cNvPr id="10" name="Straight Arrow Connector 9"/>
          <p:cNvCxnSpPr/>
          <p:nvPr/>
        </p:nvCxnSpPr>
        <p:spPr>
          <a:xfrm rot="10800000">
            <a:off x="2133600" y="257009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noChangeShapeType="1"/>
          </p:cNvCxnSpPr>
          <p:nvPr/>
        </p:nvCxnSpPr>
        <p:spPr bwMode="auto">
          <a:xfrm rot="10800000">
            <a:off x="4572000" y="4551290"/>
            <a:ext cx="1295400" cy="1588"/>
          </a:xfrm>
          <a:prstGeom prst="line">
            <a:avLst/>
          </a:prstGeom>
          <a:noFill/>
          <a:ln w="19050">
            <a:solidFill>
              <a:schemeClr val="tx1"/>
            </a:solidFill>
            <a:round/>
            <a:headEnd/>
            <a:tailEnd/>
          </a:ln>
          <a:effectLst>
            <a:outerShdw blurRad="63500" dist="26940" dir="5400000" rotWithShape="0">
              <a:srgbClr val="000000">
                <a:alpha val="39999"/>
              </a:srgbClr>
            </a:outerShdw>
          </a:effectLst>
          <a:extLst>
            <a:ext uri="{909E8E84-426E-40dd-AFC4-6F175D3DCCD1}">
              <a14:hiddenFill xmlns:a14="http://schemas.microsoft.com/office/drawing/2010/main" xmlns="">
                <a:noFill/>
              </a14:hiddenFill>
            </a:ext>
          </a:extLst>
        </p:spPr>
      </p:cxnSp>
      <p:sp>
        <p:nvSpPr>
          <p:cNvPr id="12" name="TextBox 17"/>
          <p:cNvSpPr txBox="1">
            <a:spLocks noChangeArrowheads="1"/>
          </p:cNvSpPr>
          <p:nvPr/>
        </p:nvSpPr>
        <p:spPr bwMode="auto">
          <a:xfrm>
            <a:off x="5334000" y="4170290"/>
            <a:ext cx="401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i="1" dirty="0" err="1"/>
              <a:t>I</a:t>
            </a:r>
            <a:r>
              <a:rPr lang="fr-FR" i="1" baseline="-25000" dirty="0" err="1"/>
              <a:t>inj</a:t>
            </a:r>
            <a:endParaRPr lang="fr-FR" i="1" baseline="-25000" dirty="0"/>
          </a:p>
        </p:txBody>
      </p:sp>
      <p:sp>
        <p:nvSpPr>
          <p:cNvPr id="13" name="TextBox 18"/>
          <p:cNvSpPr txBox="1">
            <a:spLocks noChangeArrowheads="1"/>
          </p:cNvSpPr>
          <p:nvPr/>
        </p:nvSpPr>
        <p:spPr bwMode="auto">
          <a:xfrm>
            <a:off x="4724400" y="2189090"/>
            <a:ext cx="8719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outside</a:t>
            </a:r>
            <a:endParaRPr lang="fr-FR" dirty="0"/>
          </a:p>
        </p:txBody>
      </p:sp>
      <p:sp>
        <p:nvSpPr>
          <p:cNvPr id="14" name="TextBox 19"/>
          <p:cNvSpPr txBox="1">
            <a:spLocks noChangeArrowheads="1"/>
          </p:cNvSpPr>
          <p:nvPr/>
        </p:nvSpPr>
        <p:spPr bwMode="auto">
          <a:xfrm>
            <a:off x="3962400" y="4627490"/>
            <a:ext cx="7183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inside</a:t>
            </a:r>
            <a:endParaRPr lang="fr-FR" dirty="0"/>
          </a:p>
        </p:txBody>
      </p:sp>
      <p:graphicFrame>
        <p:nvGraphicFramePr>
          <p:cNvPr id="15" name="Object 2"/>
          <p:cNvGraphicFramePr>
            <a:graphicFrameLocks noChangeAspect="1"/>
          </p:cNvGraphicFramePr>
          <p:nvPr>
            <p:extLst>
              <p:ext uri="{D42A27DB-BD31-4B8C-83A1-F6EECF244321}">
                <p14:modId xmlns:p14="http://schemas.microsoft.com/office/powerpoint/2010/main" val="3696877155"/>
              </p:ext>
            </p:extLst>
          </p:nvPr>
        </p:nvGraphicFramePr>
        <p:xfrm>
          <a:off x="5942013" y="3430515"/>
          <a:ext cx="2744787" cy="752475"/>
        </p:xfrm>
        <a:graphic>
          <a:graphicData uri="http://schemas.openxmlformats.org/presentationml/2006/ole">
            <mc:AlternateContent xmlns:mc="http://schemas.openxmlformats.org/markup-compatibility/2006">
              <mc:Choice xmlns:v="urn:schemas-microsoft-com:vml" Requires="v">
                <p:oleObj spid="_x0000_s14388" name="Equation" r:id="rId5" imgW="1435100" imgH="393700" progId="Equation.3">
                  <p:embed/>
                </p:oleObj>
              </mc:Choice>
              <mc:Fallback>
                <p:oleObj name="Equation" r:id="rId5" imgW="1435100" imgH="393700" progId="Equation.3">
                  <p:embed/>
                  <p:pic>
                    <p:nvPicPr>
                      <p:cNvPr id="0" name=""/>
                      <p:cNvPicPr>
                        <a:picLocks noChangeAspect="1" noChangeArrowheads="1"/>
                      </p:cNvPicPr>
                      <p:nvPr/>
                    </p:nvPicPr>
                    <p:blipFill>
                      <a:blip r:embed="rId6"/>
                      <a:srcRect/>
                      <a:stretch>
                        <a:fillRect/>
                      </a:stretch>
                    </p:blipFill>
                    <p:spPr bwMode="auto">
                      <a:xfrm>
                        <a:off x="5942013" y="3430515"/>
                        <a:ext cx="2744787" cy="752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6" name="TextBox 22"/>
          <p:cNvSpPr txBox="1">
            <a:spLocks noChangeArrowheads="1"/>
          </p:cNvSpPr>
          <p:nvPr/>
        </p:nvSpPr>
        <p:spPr bwMode="auto">
          <a:xfrm>
            <a:off x="4029075" y="4333803"/>
            <a:ext cx="44508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i="1" dirty="0" err="1"/>
              <a:t>V</a:t>
            </a:r>
            <a:r>
              <a:rPr lang="fr-FR" i="1" baseline="-25000" dirty="0" err="1"/>
              <a:t>m</a:t>
            </a:r>
            <a:endParaRPr lang="fr-FR" i="1" baseline="-25000" dirty="0"/>
          </a:p>
        </p:txBody>
      </p:sp>
      <p:graphicFrame>
        <p:nvGraphicFramePr>
          <p:cNvPr id="17" name="Object 4"/>
          <p:cNvGraphicFramePr>
            <a:graphicFrameLocks noChangeAspect="1"/>
          </p:cNvGraphicFramePr>
          <p:nvPr>
            <p:extLst>
              <p:ext uri="{D42A27DB-BD31-4B8C-83A1-F6EECF244321}">
                <p14:modId xmlns:p14="http://schemas.microsoft.com/office/powerpoint/2010/main" val="2943531613"/>
              </p:ext>
            </p:extLst>
          </p:nvPr>
        </p:nvGraphicFramePr>
        <p:xfrm>
          <a:off x="565150" y="5201749"/>
          <a:ext cx="2647950" cy="752475"/>
        </p:xfrm>
        <a:graphic>
          <a:graphicData uri="http://schemas.openxmlformats.org/presentationml/2006/ole">
            <mc:AlternateContent xmlns:mc="http://schemas.openxmlformats.org/markup-compatibility/2006">
              <mc:Choice xmlns:v="urn:schemas-microsoft-com:vml" Requires="v">
                <p:oleObj spid="_x0000_s14389" name="Equation" r:id="rId7" imgW="1384300" imgH="393700" progId="Equation.3">
                  <p:embed/>
                </p:oleObj>
              </mc:Choice>
              <mc:Fallback>
                <p:oleObj name="Equation" r:id="rId7" imgW="1384300" imgH="393700" progId="Equation.3">
                  <p:embed/>
                  <p:pic>
                    <p:nvPicPr>
                      <p:cNvPr id="0" name=""/>
                      <p:cNvPicPr>
                        <a:picLocks noChangeAspect="1" noChangeArrowheads="1"/>
                      </p:cNvPicPr>
                      <p:nvPr/>
                    </p:nvPicPr>
                    <p:blipFill>
                      <a:blip r:embed="rId8"/>
                      <a:srcRect/>
                      <a:stretch>
                        <a:fillRect/>
                      </a:stretch>
                    </p:blipFill>
                    <p:spPr bwMode="auto">
                      <a:xfrm>
                        <a:off x="565150" y="5201749"/>
                        <a:ext cx="2647950" cy="752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2925296338"/>
              </p:ext>
            </p:extLst>
          </p:nvPr>
        </p:nvGraphicFramePr>
        <p:xfrm>
          <a:off x="4722813" y="5354891"/>
          <a:ext cx="1068387" cy="393700"/>
        </p:xfrm>
        <a:graphic>
          <a:graphicData uri="http://schemas.openxmlformats.org/presentationml/2006/ole">
            <mc:AlternateContent xmlns:mc="http://schemas.openxmlformats.org/markup-compatibility/2006">
              <mc:Choice xmlns:v="urn:schemas-microsoft-com:vml" Requires="v">
                <p:oleObj spid="_x0000_s14390" name="Equation" r:id="rId9" imgW="482400" imgH="177480" progId="Equation.3">
                  <p:embed/>
                </p:oleObj>
              </mc:Choice>
              <mc:Fallback>
                <p:oleObj name="Equation" r:id="rId9" imgW="48240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2813" y="5354891"/>
                        <a:ext cx="1068387" cy="393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9" name="TextBox 32"/>
          <p:cNvSpPr txBox="1">
            <a:spLocks noChangeArrowheads="1"/>
          </p:cNvSpPr>
          <p:nvPr/>
        </p:nvSpPr>
        <p:spPr bwMode="auto">
          <a:xfrm>
            <a:off x="6056313" y="5354891"/>
            <a:ext cx="270668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Membrane time constant</a:t>
            </a:r>
          </a:p>
          <a:p>
            <a:r>
              <a:rPr lang="fr-FR" dirty="0"/>
              <a:t>(</a:t>
            </a:r>
            <a:r>
              <a:rPr lang="fr-FR" dirty="0" err="1"/>
              <a:t>typically</a:t>
            </a:r>
            <a:r>
              <a:rPr lang="fr-FR" dirty="0"/>
              <a:t> 3-100 ms)</a:t>
            </a:r>
          </a:p>
        </p:txBody>
      </p:sp>
      <p:sp>
        <p:nvSpPr>
          <p:cNvPr id="20" name="TextBox 7"/>
          <p:cNvSpPr txBox="1">
            <a:spLocks noChangeArrowheads="1"/>
          </p:cNvSpPr>
          <p:nvPr/>
        </p:nvSpPr>
        <p:spPr bwMode="auto">
          <a:xfrm>
            <a:off x="533499" y="6246916"/>
            <a:ext cx="78942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2400" dirty="0">
                <a:solidFill>
                  <a:srgbClr val="4F81BD"/>
                </a:solidFill>
              </a:rPr>
              <a:t>If  V = </a:t>
            </a:r>
            <a:r>
              <a:rPr lang="fr-FR" sz="2400" dirty="0" err="1">
                <a:solidFill>
                  <a:srgbClr val="4F81BD"/>
                </a:solidFill>
              </a:rPr>
              <a:t>V</a:t>
            </a:r>
            <a:r>
              <a:rPr lang="fr-FR" sz="2400" baseline="-25000" dirty="0" err="1">
                <a:solidFill>
                  <a:srgbClr val="4F81BD"/>
                </a:solidFill>
              </a:rPr>
              <a:t>t</a:t>
            </a:r>
            <a:r>
              <a:rPr lang="fr-FR" sz="2400" dirty="0">
                <a:solidFill>
                  <a:srgbClr val="4F81BD"/>
                </a:solidFill>
              </a:rPr>
              <a:t>  (</a:t>
            </a:r>
            <a:r>
              <a:rPr lang="fr-FR" sz="2400" dirty="0" err="1">
                <a:solidFill>
                  <a:srgbClr val="4F81BD"/>
                </a:solidFill>
              </a:rPr>
              <a:t>threshold</a:t>
            </a:r>
            <a:r>
              <a:rPr lang="fr-FR" sz="2400" dirty="0">
                <a:solidFill>
                  <a:srgbClr val="4F81BD"/>
                </a:solidFill>
              </a:rPr>
              <a:t>) </a:t>
            </a:r>
            <a:r>
              <a:rPr lang="fr-FR" sz="2400" dirty="0" err="1">
                <a:solidFill>
                  <a:srgbClr val="4F81BD"/>
                </a:solidFill>
              </a:rPr>
              <a:t>then</a:t>
            </a:r>
            <a:r>
              <a:rPr lang="fr-FR" sz="2400" dirty="0">
                <a:solidFill>
                  <a:srgbClr val="4F81BD"/>
                </a:solidFill>
              </a:rPr>
              <a:t>: </a:t>
            </a:r>
            <a:r>
              <a:rPr lang="fr-FR" sz="2400" dirty="0" err="1">
                <a:solidFill>
                  <a:srgbClr val="4F81BD"/>
                </a:solidFill>
              </a:rPr>
              <a:t>neuron</a:t>
            </a:r>
            <a:r>
              <a:rPr lang="fr-FR" sz="2400" dirty="0">
                <a:solidFill>
                  <a:srgbClr val="4F81BD"/>
                </a:solidFill>
              </a:rPr>
              <a:t> </a:t>
            </a:r>
            <a:r>
              <a:rPr lang="fr-FR" sz="2400" dirty="0" err="1">
                <a:solidFill>
                  <a:srgbClr val="4F81BD"/>
                </a:solidFill>
              </a:rPr>
              <a:t>spikes</a:t>
            </a:r>
            <a:r>
              <a:rPr lang="fr-FR" sz="2400" dirty="0">
                <a:solidFill>
                  <a:srgbClr val="4F81BD"/>
                </a:solidFill>
              </a:rPr>
              <a:t> and </a:t>
            </a:r>
            <a:r>
              <a:rPr lang="fr-FR" sz="2400" dirty="0" err="1">
                <a:solidFill>
                  <a:srgbClr val="4F81BD"/>
                </a:solidFill>
              </a:rPr>
              <a:t>V</a:t>
            </a:r>
            <a:r>
              <a:rPr lang="fr-FR" sz="2400" dirty="0" err="1">
                <a:solidFill>
                  <a:srgbClr val="4F81BD"/>
                </a:solidFill>
                <a:latin typeface="Calibri" charset="0"/>
                <a:cs typeface="Calibri" charset="0"/>
              </a:rPr>
              <a:t>→</a:t>
            </a:r>
            <a:r>
              <a:rPr lang="fr-FR" sz="2400" dirty="0" err="1">
                <a:solidFill>
                  <a:srgbClr val="4F81BD"/>
                </a:solidFill>
              </a:rPr>
              <a:t>V</a:t>
            </a:r>
            <a:r>
              <a:rPr lang="fr-FR" sz="2400" baseline="-25000" dirty="0" err="1">
                <a:solidFill>
                  <a:srgbClr val="4F81BD"/>
                </a:solidFill>
              </a:rPr>
              <a:t>r</a:t>
            </a:r>
            <a:r>
              <a:rPr lang="fr-FR" sz="2400" dirty="0">
                <a:solidFill>
                  <a:srgbClr val="4F81BD"/>
                </a:solidFill>
              </a:rPr>
              <a:t> (reset)</a:t>
            </a:r>
            <a:endParaRPr lang="fr-FR" sz="2400" baseline="-25000" dirty="0">
              <a:solidFill>
                <a:srgbClr val="4F81BD"/>
              </a:solidFill>
            </a:endParaRPr>
          </a:p>
        </p:txBody>
      </p:sp>
      <p:sp>
        <p:nvSpPr>
          <p:cNvPr id="21" name="TextBox 32"/>
          <p:cNvSpPr txBox="1">
            <a:spLocks noChangeArrowheads="1"/>
          </p:cNvSpPr>
          <p:nvPr/>
        </p:nvSpPr>
        <p:spPr bwMode="auto">
          <a:xfrm>
            <a:off x="3689207" y="5385225"/>
            <a:ext cx="7914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with</a:t>
            </a:r>
            <a:endParaRPr lang="fr-FR" dirty="0"/>
          </a:p>
        </p:txBody>
      </p:sp>
      <p:sp>
        <p:nvSpPr>
          <p:cNvPr id="22" name="Rectangle 21"/>
          <p:cNvSpPr/>
          <p:nvPr/>
        </p:nvSpPr>
        <p:spPr>
          <a:xfrm>
            <a:off x="4226878" y="3289228"/>
            <a:ext cx="623583" cy="7959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029075" y="2854540"/>
            <a:ext cx="204029" cy="434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1"/>
          <p:cNvSpPr txBox="1">
            <a:spLocks noChangeArrowheads="1"/>
          </p:cNvSpPr>
          <p:nvPr/>
        </p:nvSpPr>
        <p:spPr bwMode="auto">
          <a:xfrm>
            <a:off x="4003472" y="2934044"/>
            <a:ext cx="3278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i="1" dirty="0"/>
              <a:t>R</a:t>
            </a:r>
          </a:p>
        </p:txBody>
      </p:sp>
      <p:sp>
        <p:nvSpPr>
          <p:cNvPr id="25" name="TextBox 21"/>
          <p:cNvSpPr txBox="1">
            <a:spLocks noChangeArrowheads="1"/>
          </p:cNvSpPr>
          <p:nvPr/>
        </p:nvSpPr>
        <p:spPr bwMode="auto">
          <a:xfrm>
            <a:off x="4172920" y="3666008"/>
            <a:ext cx="3706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i="1" dirty="0"/>
              <a:t>E</a:t>
            </a:r>
            <a:r>
              <a:rPr lang="fr-FR" sz="1600" i="1" baseline="-25000" dirty="0"/>
              <a:t>L</a:t>
            </a:r>
          </a:p>
        </p:txBody>
      </p:sp>
      <p:sp>
        <p:nvSpPr>
          <p:cNvPr id="26" name="TextBox 21"/>
          <p:cNvSpPr txBox="1">
            <a:spLocks noChangeArrowheads="1"/>
          </p:cNvSpPr>
          <p:nvPr/>
        </p:nvSpPr>
        <p:spPr bwMode="auto">
          <a:xfrm>
            <a:off x="4801617" y="3129311"/>
            <a:ext cx="33212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i="1" dirty="0"/>
              <a:t>C</a:t>
            </a:r>
          </a:p>
        </p:txBody>
      </p:sp>
      <p:sp>
        <p:nvSpPr>
          <p:cNvPr id="27" name="TextBox 26"/>
          <p:cNvSpPr txBox="1"/>
          <p:nvPr/>
        </p:nvSpPr>
        <p:spPr>
          <a:xfrm>
            <a:off x="565150" y="1614195"/>
            <a:ext cx="6326909" cy="461665"/>
          </a:xfrm>
          <a:prstGeom prst="rect">
            <a:avLst/>
          </a:prstGeom>
          <a:noFill/>
        </p:spPr>
        <p:txBody>
          <a:bodyPr wrap="square" rtlCol="0">
            <a:spAutoFit/>
          </a:bodyPr>
          <a:lstStyle/>
          <a:p>
            <a:r>
              <a:rPr lang="en-US" sz="2400" dirty="0">
                <a:solidFill>
                  <a:schemeClr val="accent1"/>
                </a:solidFill>
              </a:rPr>
              <a:t>Only the </a:t>
            </a:r>
            <a:r>
              <a:rPr lang="en-US" sz="2400" dirty="0" err="1">
                <a:solidFill>
                  <a:schemeClr val="accent1"/>
                </a:solidFill>
              </a:rPr>
              <a:t>subthreshold</a:t>
            </a:r>
            <a:r>
              <a:rPr lang="en-US" sz="2400" dirty="0">
                <a:solidFill>
                  <a:schemeClr val="accent1"/>
                </a:solidFill>
              </a:rPr>
              <a:t> dynamics are </a:t>
            </a:r>
            <a:r>
              <a:rPr lang="en-US" sz="2400" dirty="0" err="1">
                <a:solidFill>
                  <a:schemeClr val="accent1"/>
                </a:solidFill>
              </a:rPr>
              <a:t>modelled</a:t>
            </a:r>
            <a:r>
              <a:rPr lang="en-US" sz="2400" dirty="0">
                <a:solidFill>
                  <a:schemeClr val="accent1"/>
                </a:solidFill>
              </a:rPr>
              <a:t> :</a:t>
            </a:r>
          </a:p>
        </p:txBody>
      </p:sp>
    </p:spTree>
    <p:extLst>
      <p:ext uri="{BB962C8B-B14F-4D97-AF65-F5344CB8AC3E}">
        <p14:creationId xmlns:p14="http://schemas.microsoft.com/office/powerpoint/2010/main" val="103911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457200" y="183198"/>
            <a:ext cx="8229600" cy="1143000"/>
          </a:xfrm>
        </p:spPr>
        <p:txBody>
          <a:bodyPr/>
          <a:lstStyle/>
          <a:p>
            <a:r>
              <a:rPr lang="fr-FR" dirty="0"/>
              <a:t>The </a:t>
            </a:r>
            <a:r>
              <a:rPr lang="fr-FR" dirty="0" err="1"/>
              <a:t>LIF’s</a:t>
            </a:r>
            <a:r>
              <a:rPr lang="fr-FR" dirty="0"/>
              <a:t> </a:t>
            </a:r>
            <a:r>
              <a:rPr lang="fr-FR" dirty="0" err="1"/>
              <a:t>response</a:t>
            </a:r>
            <a:r>
              <a:rPr lang="fr-FR" dirty="0"/>
              <a:t> to input </a:t>
            </a:r>
            <a:r>
              <a:rPr lang="fr-FR" dirty="0" err="1"/>
              <a:t>spikes</a:t>
            </a:r>
            <a:endParaRPr lang="fr-FR" dirty="0"/>
          </a:p>
        </p:txBody>
      </p:sp>
      <p:graphicFrame>
        <p:nvGraphicFramePr>
          <p:cNvPr id="11" name="Object 4"/>
          <p:cNvGraphicFramePr>
            <a:graphicFrameLocks noChangeAspect="1"/>
          </p:cNvGraphicFramePr>
          <p:nvPr>
            <p:extLst>
              <p:ext uri="{D42A27DB-BD31-4B8C-83A1-F6EECF244321}">
                <p14:modId xmlns:p14="http://schemas.microsoft.com/office/powerpoint/2010/main" val="501327978"/>
              </p:ext>
            </p:extLst>
          </p:nvPr>
        </p:nvGraphicFramePr>
        <p:xfrm>
          <a:off x="766763" y="1724025"/>
          <a:ext cx="3011487" cy="1550988"/>
        </p:xfrm>
        <a:graphic>
          <a:graphicData uri="http://schemas.openxmlformats.org/presentationml/2006/ole">
            <mc:AlternateContent xmlns:mc="http://schemas.openxmlformats.org/markup-compatibility/2006">
              <mc:Choice xmlns:v="urn:schemas-microsoft-com:vml" Requires="v">
                <p:oleObj spid="_x0000_s15396" name="Equation" r:id="rId4" imgW="1574800" imgH="812800" progId="Equation.3">
                  <p:embed/>
                </p:oleObj>
              </mc:Choice>
              <mc:Fallback>
                <p:oleObj name="Equation" r:id="rId4" imgW="1574800" imgH="812800" progId="Equation.3">
                  <p:embed/>
                  <p:pic>
                    <p:nvPicPr>
                      <p:cNvPr id="0" name=""/>
                      <p:cNvPicPr>
                        <a:picLocks noChangeAspect="1" noChangeArrowheads="1"/>
                      </p:cNvPicPr>
                      <p:nvPr/>
                    </p:nvPicPr>
                    <p:blipFill>
                      <a:blip r:embed="rId5"/>
                      <a:srcRect/>
                      <a:stretch>
                        <a:fillRect/>
                      </a:stretch>
                    </p:blipFill>
                    <p:spPr bwMode="auto">
                      <a:xfrm>
                        <a:off x="766763" y="1724025"/>
                        <a:ext cx="3011487" cy="15509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3" name="Rectangle 22"/>
          <p:cNvSpPr/>
          <p:nvPr/>
        </p:nvSpPr>
        <p:spPr>
          <a:xfrm>
            <a:off x="701493" y="3480133"/>
            <a:ext cx="2256597" cy="461665"/>
          </a:xfrm>
          <a:prstGeom prst="rect">
            <a:avLst/>
          </a:prstGeom>
        </p:spPr>
        <p:txBody>
          <a:bodyPr wrap="none">
            <a:spAutoFit/>
          </a:bodyPr>
          <a:lstStyle/>
          <a:p>
            <a:r>
              <a:rPr lang="fr-FR" sz="2400" dirty="0"/>
              <a:t>Or, </a:t>
            </a:r>
            <a:r>
              <a:rPr lang="fr-FR" sz="2400" dirty="0" err="1"/>
              <a:t>equivalently</a:t>
            </a:r>
            <a:r>
              <a:rPr lang="fr-FR" sz="2400" dirty="0"/>
              <a:t>:</a:t>
            </a:r>
            <a:endParaRPr lang="en-US" sz="2400" dirty="0"/>
          </a:p>
        </p:txBody>
      </p:sp>
      <p:graphicFrame>
        <p:nvGraphicFramePr>
          <p:cNvPr id="24" name="Object 4"/>
          <p:cNvGraphicFramePr>
            <a:graphicFrameLocks noChangeAspect="1"/>
          </p:cNvGraphicFramePr>
          <p:nvPr>
            <p:extLst>
              <p:ext uri="{D42A27DB-BD31-4B8C-83A1-F6EECF244321}">
                <p14:modId xmlns:p14="http://schemas.microsoft.com/office/powerpoint/2010/main" val="2820861882"/>
              </p:ext>
            </p:extLst>
          </p:nvPr>
        </p:nvGraphicFramePr>
        <p:xfrm>
          <a:off x="706120" y="4333875"/>
          <a:ext cx="5322888" cy="1235075"/>
        </p:xfrm>
        <a:graphic>
          <a:graphicData uri="http://schemas.openxmlformats.org/presentationml/2006/ole">
            <mc:AlternateContent xmlns:mc="http://schemas.openxmlformats.org/markup-compatibility/2006">
              <mc:Choice xmlns:v="urn:schemas-microsoft-com:vml" Requires="v">
                <p:oleObj spid="_x0000_s15397" name="Equation" r:id="rId6" imgW="2781300" imgH="647700" progId="Equation.3">
                  <p:embed/>
                </p:oleObj>
              </mc:Choice>
              <mc:Fallback>
                <p:oleObj name="Equation" r:id="rId6" imgW="2781300" imgH="647700" progId="Equation.3">
                  <p:embed/>
                  <p:pic>
                    <p:nvPicPr>
                      <p:cNvPr id="0" name=""/>
                      <p:cNvPicPr>
                        <a:picLocks noChangeAspect="1" noChangeArrowheads="1"/>
                      </p:cNvPicPr>
                      <p:nvPr/>
                    </p:nvPicPr>
                    <p:blipFill>
                      <a:blip r:embed="rId7"/>
                      <a:srcRect/>
                      <a:stretch>
                        <a:fillRect/>
                      </a:stretch>
                    </p:blipFill>
                    <p:spPr bwMode="auto">
                      <a:xfrm>
                        <a:off x="706120" y="4333875"/>
                        <a:ext cx="5322888" cy="1235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8" name="Picture 7" descr="untitl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0305" y="1551304"/>
            <a:ext cx="4360745" cy="2533015"/>
          </a:xfrm>
          <a:prstGeom prst="rect">
            <a:avLst/>
          </a:prstGeom>
        </p:spPr>
      </p:pic>
      <p:sp>
        <p:nvSpPr>
          <p:cNvPr id="7" name="TextBox 7"/>
          <p:cNvSpPr txBox="1">
            <a:spLocks noChangeArrowheads="1"/>
          </p:cNvSpPr>
          <p:nvPr/>
        </p:nvSpPr>
        <p:spPr bwMode="auto">
          <a:xfrm>
            <a:off x="533499" y="6246916"/>
            <a:ext cx="78942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2400" dirty="0">
                <a:solidFill>
                  <a:srgbClr val="4F81BD"/>
                </a:solidFill>
              </a:rPr>
              <a:t>If  V = </a:t>
            </a:r>
            <a:r>
              <a:rPr lang="fr-FR" sz="2400" dirty="0" err="1">
                <a:solidFill>
                  <a:srgbClr val="4F81BD"/>
                </a:solidFill>
              </a:rPr>
              <a:t>V</a:t>
            </a:r>
            <a:r>
              <a:rPr lang="fr-FR" sz="2400" baseline="-25000" dirty="0" err="1">
                <a:solidFill>
                  <a:srgbClr val="4F81BD"/>
                </a:solidFill>
              </a:rPr>
              <a:t>t</a:t>
            </a:r>
            <a:r>
              <a:rPr lang="fr-FR" sz="2400" dirty="0">
                <a:solidFill>
                  <a:srgbClr val="4F81BD"/>
                </a:solidFill>
              </a:rPr>
              <a:t>  (</a:t>
            </a:r>
            <a:r>
              <a:rPr lang="fr-FR" sz="2400" dirty="0" err="1">
                <a:solidFill>
                  <a:srgbClr val="4F81BD"/>
                </a:solidFill>
              </a:rPr>
              <a:t>threshold</a:t>
            </a:r>
            <a:r>
              <a:rPr lang="fr-FR" sz="2400" dirty="0">
                <a:solidFill>
                  <a:srgbClr val="4F81BD"/>
                </a:solidFill>
              </a:rPr>
              <a:t>) </a:t>
            </a:r>
            <a:r>
              <a:rPr lang="fr-FR" sz="2400" dirty="0" err="1">
                <a:solidFill>
                  <a:srgbClr val="4F81BD"/>
                </a:solidFill>
              </a:rPr>
              <a:t>then</a:t>
            </a:r>
            <a:r>
              <a:rPr lang="fr-FR" sz="2400" dirty="0">
                <a:solidFill>
                  <a:srgbClr val="4F81BD"/>
                </a:solidFill>
              </a:rPr>
              <a:t>: </a:t>
            </a:r>
            <a:r>
              <a:rPr lang="fr-FR" sz="2400" dirty="0" err="1">
                <a:solidFill>
                  <a:srgbClr val="4F81BD"/>
                </a:solidFill>
              </a:rPr>
              <a:t>neuron</a:t>
            </a:r>
            <a:r>
              <a:rPr lang="fr-FR" sz="2400" dirty="0">
                <a:solidFill>
                  <a:srgbClr val="4F81BD"/>
                </a:solidFill>
              </a:rPr>
              <a:t> </a:t>
            </a:r>
            <a:r>
              <a:rPr lang="fr-FR" sz="2400" dirty="0" err="1">
                <a:solidFill>
                  <a:srgbClr val="4F81BD"/>
                </a:solidFill>
              </a:rPr>
              <a:t>spikes</a:t>
            </a:r>
            <a:r>
              <a:rPr lang="fr-FR" sz="2400" dirty="0">
                <a:solidFill>
                  <a:srgbClr val="4F81BD"/>
                </a:solidFill>
              </a:rPr>
              <a:t> and </a:t>
            </a:r>
            <a:r>
              <a:rPr lang="fr-FR" sz="2400" dirty="0" err="1">
                <a:solidFill>
                  <a:srgbClr val="4F81BD"/>
                </a:solidFill>
              </a:rPr>
              <a:t>V</a:t>
            </a:r>
            <a:r>
              <a:rPr lang="fr-FR" sz="2400" dirty="0" err="1">
                <a:solidFill>
                  <a:srgbClr val="4F81BD"/>
                </a:solidFill>
                <a:latin typeface="Calibri" charset="0"/>
                <a:cs typeface="Calibri" charset="0"/>
              </a:rPr>
              <a:t>→</a:t>
            </a:r>
            <a:r>
              <a:rPr lang="fr-FR" sz="2400" dirty="0" err="1">
                <a:solidFill>
                  <a:srgbClr val="4F81BD"/>
                </a:solidFill>
              </a:rPr>
              <a:t>V</a:t>
            </a:r>
            <a:r>
              <a:rPr lang="fr-FR" sz="2400" baseline="-25000" dirty="0" err="1">
                <a:solidFill>
                  <a:srgbClr val="4F81BD"/>
                </a:solidFill>
              </a:rPr>
              <a:t>r</a:t>
            </a:r>
            <a:r>
              <a:rPr lang="fr-FR" sz="2400" dirty="0">
                <a:solidFill>
                  <a:srgbClr val="4F81BD"/>
                </a:solidFill>
              </a:rPr>
              <a:t> (reset)</a:t>
            </a:r>
            <a:endParaRPr lang="fr-FR" sz="2400" baseline="-25000" dirty="0">
              <a:solidFill>
                <a:srgbClr val="4F81BD"/>
              </a:solidFill>
            </a:endParaRPr>
          </a:p>
        </p:txBody>
      </p:sp>
    </p:spTree>
    <p:extLst>
      <p:ext uri="{BB962C8B-B14F-4D97-AF65-F5344CB8AC3E}">
        <p14:creationId xmlns:p14="http://schemas.microsoft.com/office/powerpoint/2010/main" val="419720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By the </a:t>
            </a:r>
            <a:r>
              <a:rPr lang="fr-FR" dirty="0" err="1"/>
              <a:t>way</a:t>
            </a:r>
            <a:r>
              <a:rPr lang="fr-FR" dirty="0"/>
              <a:t>: the LIF model </a:t>
            </a:r>
            <a:r>
              <a:rPr lang="fr-FR" dirty="0" err="1"/>
              <a:t>is</a:t>
            </a:r>
            <a:r>
              <a:rPr lang="fr-FR" dirty="0"/>
              <a:t> not a </a:t>
            </a:r>
            <a:r>
              <a:rPr lang="fr-FR" dirty="0" err="1"/>
              <a:t>bad</a:t>
            </a:r>
            <a:r>
              <a:rPr lang="fr-FR" dirty="0"/>
              <a:t> model of cortical </a:t>
            </a:r>
            <a:r>
              <a:rPr lang="fr-FR" dirty="0" err="1"/>
              <a:t>neurons</a:t>
            </a:r>
            <a:endParaRPr lang="fr-FR" dirty="0"/>
          </a:p>
        </p:txBody>
      </p:sp>
      <p:sp>
        <p:nvSpPr>
          <p:cNvPr id="4" name="Content Placeholder 3"/>
          <p:cNvSpPr>
            <a:spLocks noGrp="1"/>
          </p:cNvSpPr>
          <p:nvPr>
            <p:ph idx="1"/>
          </p:nvPr>
        </p:nvSpPr>
        <p:spPr>
          <a:xfrm>
            <a:off x="457200" y="1647240"/>
            <a:ext cx="8229600" cy="4525963"/>
          </a:xfrm>
        </p:spPr>
        <p:txBody>
          <a:bodyPr/>
          <a:lstStyle/>
          <a:p>
            <a:endParaRPr lang="en-US" dirty="0"/>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1571625"/>
            <a:ext cx="526891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8" name="ZoneTexte 5"/>
          <p:cNvSpPr txBox="1">
            <a:spLocks noChangeArrowheads="1"/>
          </p:cNvSpPr>
          <p:nvPr/>
        </p:nvSpPr>
        <p:spPr bwMode="auto">
          <a:xfrm>
            <a:off x="5715000" y="2269381"/>
            <a:ext cx="32146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Injected</a:t>
            </a:r>
            <a:r>
              <a:rPr lang="fr-FR" dirty="0"/>
              <a:t> </a:t>
            </a:r>
            <a:r>
              <a:rPr lang="fr-FR" dirty="0" err="1"/>
              <a:t>current</a:t>
            </a:r>
            <a:r>
              <a:rPr lang="fr-FR" dirty="0"/>
              <a:t> (slice)</a:t>
            </a:r>
          </a:p>
        </p:txBody>
      </p:sp>
      <p:sp>
        <p:nvSpPr>
          <p:cNvPr id="47109" name="ZoneTexte 6"/>
          <p:cNvSpPr txBox="1">
            <a:spLocks noChangeArrowheads="1"/>
          </p:cNvSpPr>
          <p:nvPr/>
        </p:nvSpPr>
        <p:spPr bwMode="auto">
          <a:xfrm>
            <a:off x="5715000" y="3685381"/>
            <a:ext cx="23939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err="1"/>
              <a:t>Fast</a:t>
            </a:r>
            <a:r>
              <a:rPr lang="fr-FR" dirty="0"/>
              <a:t> </a:t>
            </a:r>
            <a:r>
              <a:rPr lang="fr-FR" dirty="0" err="1"/>
              <a:t>spiking</a:t>
            </a:r>
            <a:r>
              <a:rPr lang="fr-FR" dirty="0"/>
              <a:t> cortical </a:t>
            </a:r>
            <a:r>
              <a:rPr lang="fr-FR" dirty="0" err="1"/>
              <a:t>cell</a:t>
            </a:r>
            <a:endParaRPr lang="fr-FR" dirty="0"/>
          </a:p>
        </p:txBody>
      </p:sp>
      <p:sp>
        <p:nvSpPr>
          <p:cNvPr id="47110" name="ZoneTexte 7"/>
          <p:cNvSpPr txBox="1">
            <a:spLocks noChangeArrowheads="1"/>
          </p:cNvSpPr>
          <p:nvPr/>
        </p:nvSpPr>
        <p:spPr bwMode="auto">
          <a:xfrm>
            <a:off x="5715000" y="5143500"/>
            <a:ext cx="336537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dirty="0"/>
              <a:t>LIF model </a:t>
            </a:r>
            <a:r>
              <a:rPr lang="fr-FR" dirty="0" err="1"/>
              <a:t>with</a:t>
            </a:r>
            <a:r>
              <a:rPr lang="fr-FR" dirty="0"/>
              <a:t> adaptive </a:t>
            </a:r>
            <a:r>
              <a:rPr lang="fr-FR" dirty="0" err="1"/>
              <a:t>threshold</a:t>
            </a:r>
            <a:endParaRPr lang="fr-FR" dirty="0"/>
          </a:p>
        </p:txBody>
      </p:sp>
      <p:sp>
        <p:nvSpPr>
          <p:cNvPr id="47111" name="ZoneTexte 8"/>
          <p:cNvSpPr txBox="1">
            <a:spLocks noChangeArrowheads="1"/>
          </p:cNvSpPr>
          <p:nvPr/>
        </p:nvSpPr>
        <p:spPr bwMode="auto">
          <a:xfrm>
            <a:off x="6479747" y="6500813"/>
            <a:ext cx="27212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Gill Sans MT" charset="0"/>
                <a:ea typeface="ＭＳ Ｐゴシック" charset="0"/>
              </a:defRPr>
            </a:lvl1pPr>
            <a:lvl2pPr marL="742950" indent="-285750">
              <a:defRPr>
                <a:solidFill>
                  <a:schemeClr val="tx1"/>
                </a:solidFill>
                <a:latin typeface="Gill Sans MT" charset="0"/>
                <a:ea typeface="ＭＳ Ｐゴシック" charset="0"/>
              </a:defRPr>
            </a:lvl2pPr>
            <a:lvl3pPr marL="1143000" indent="-228600">
              <a:defRPr>
                <a:solidFill>
                  <a:schemeClr val="tx1"/>
                </a:solidFill>
                <a:latin typeface="Gill Sans MT" charset="0"/>
                <a:ea typeface="ＭＳ Ｐゴシック" charset="0"/>
              </a:defRPr>
            </a:lvl3pPr>
            <a:lvl4pPr marL="1600200" indent="-228600">
              <a:defRPr>
                <a:solidFill>
                  <a:schemeClr val="tx1"/>
                </a:solidFill>
                <a:latin typeface="Gill Sans MT" charset="0"/>
                <a:ea typeface="ＭＳ Ｐゴシック" charset="0"/>
              </a:defRPr>
            </a:lvl4pPr>
            <a:lvl5pPr marL="2057400" indent="-228600">
              <a:defRPr>
                <a:solidFill>
                  <a:schemeClr val="tx1"/>
                </a:solidFill>
                <a:latin typeface="Gill Sans MT" charset="0"/>
                <a:ea typeface="ＭＳ Ｐゴシック" charset="0"/>
              </a:defRPr>
            </a:lvl5pPr>
            <a:lvl6pPr marL="2514600" indent="-228600" fontAlgn="base">
              <a:spcBef>
                <a:spcPct val="0"/>
              </a:spcBef>
              <a:spcAft>
                <a:spcPct val="0"/>
              </a:spcAft>
              <a:defRPr>
                <a:solidFill>
                  <a:schemeClr val="tx1"/>
                </a:solidFill>
                <a:latin typeface="Gill Sans MT" charset="0"/>
                <a:ea typeface="ＭＳ Ｐゴシック" charset="0"/>
              </a:defRPr>
            </a:lvl6pPr>
            <a:lvl7pPr marL="2971800" indent="-228600" fontAlgn="base">
              <a:spcBef>
                <a:spcPct val="0"/>
              </a:spcBef>
              <a:spcAft>
                <a:spcPct val="0"/>
              </a:spcAft>
              <a:defRPr>
                <a:solidFill>
                  <a:schemeClr val="tx1"/>
                </a:solidFill>
                <a:latin typeface="Gill Sans MT" charset="0"/>
                <a:ea typeface="ＭＳ Ｐゴシック" charset="0"/>
              </a:defRPr>
            </a:lvl7pPr>
            <a:lvl8pPr marL="3429000" indent="-228600" fontAlgn="base">
              <a:spcBef>
                <a:spcPct val="0"/>
              </a:spcBef>
              <a:spcAft>
                <a:spcPct val="0"/>
              </a:spcAft>
              <a:defRPr>
                <a:solidFill>
                  <a:schemeClr val="tx1"/>
                </a:solidFill>
                <a:latin typeface="Gill Sans MT" charset="0"/>
                <a:ea typeface="ＭＳ Ｐゴシック" charset="0"/>
              </a:defRPr>
            </a:lvl8pPr>
            <a:lvl9pPr marL="3886200" indent="-228600" fontAlgn="base">
              <a:spcBef>
                <a:spcPct val="0"/>
              </a:spcBef>
              <a:spcAft>
                <a:spcPct val="0"/>
              </a:spcAft>
              <a:defRPr>
                <a:solidFill>
                  <a:schemeClr val="tx1"/>
                </a:solidFill>
                <a:latin typeface="Gill Sans MT" charset="0"/>
                <a:ea typeface="ＭＳ Ｐゴシック" charset="0"/>
              </a:defRPr>
            </a:lvl9pPr>
          </a:lstStyle>
          <a:p>
            <a:r>
              <a:rPr lang="fr-FR" sz="1600" i="1" dirty="0"/>
              <a:t>Gerstner &amp; </a:t>
            </a:r>
            <a:r>
              <a:rPr lang="fr-FR" sz="1600" i="1" dirty="0" err="1"/>
              <a:t>Naud</a:t>
            </a:r>
            <a:r>
              <a:rPr lang="fr-FR" sz="1600" i="1" dirty="0"/>
              <a:t>. Science. 2009</a:t>
            </a:r>
          </a:p>
        </p:txBody>
      </p:sp>
    </p:spTree>
    <p:extLst>
      <p:ext uri="{BB962C8B-B14F-4D97-AF65-F5344CB8AC3E}">
        <p14:creationId xmlns:p14="http://schemas.microsoft.com/office/powerpoint/2010/main" val="2186325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17777</TotalTime>
  <Words>2017</Words>
  <Application>Microsoft Macintosh PowerPoint</Application>
  <PresentationFormat>On-screen Show (4:3)</PresentationFormat>
  <Paragraphs>372</Paragraphs>
  <Slides>45</Slides>
  <Notes>25</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7" baseType="lpstr">
      <vt:lpstr>Arial</vt:lpstr>
      <vt:lpstr>Calibri</vt:lpstr>
      <vt:lpstr>CMU Serif</vt:lpstr>
      <vt:lpstr>Franklin Gothic Medium</vt:lpstr>
      <vt:lpstr>Gill Sans MT</vt:lpstr>
      <vt:lpstr>Monotype Sorts</vt:lpstr>
      <vt:lpstr>Symbol</vt:lpstr>
      <vt:lpstr>Times</vt:lpstr>
      <vt:lpstr>Times Roman</vt:lpstr>
      <vt:lpstr>Wingdings</vt:lpstr>
      <vt:lpstr>Office Theme</vt:lpstr>
      <vt:lpstr>Equation</vt:lpstr>
      <vt:lpstr>Spiking Neural Networks</vt:lpstr>
      <vt:lpstr>What is computational neuroscience?</vt:lpstr>
      <vt:lpstr>In praise of neuromorphic engineering</vt:lpstr>
      <vt:lpstr>Artificial Neural Networks (ANN) (feedforward)</vt:lpstr>
      <vt:lpstr>Biological neurons emit “spikes”</vt:lpstr>
      <vt:lpstr>A biophysical model: the Hodgkin–Huxley model</vt:lpstr>
      <vt:lpstr>A phenomenological model: the Leaky Integrate and Fire neuron</vt:lpstr>
      <vt:lpstr>The LIF’s response to input spikes</vt:lpstr>
      <vt:lpstr>By the way: the LIF model is not a bad model of cortical neurons</vt:lpstr>
      <vt:lpstr>2 levels of description</vt:lpstr>
      <vt:lpstr>PowerPoint Presentation</vt:lpstr>
      <vt:lpstr>PowerPoint Presentation</vt:lpstr>
      <vt:lpstr>SNNs for neuroscience</vt:lpstr>
      <vt:lpstr>SNNs are appealing for AI</vt:lpstr>
      <vt:lpstr>SNNs are appealing for AI</vt:lpstr>
      <vt:lpstr>SNNs are appealing for AI</vt:lpstr>
      <vt:lpstr>Training SNNs - Outline</vt:lpstr>
      <vt:lpstr>Spike Timing-Dependent Plasticity</vt:lpstr>
      <vt:lpstr>PowerPoint Presentation</vt:lpstr>
      <vt:lpstr>Results</vt:lpstr>
      <vt:lpstr>Learning the full pattern</vt:lpstr>
      <vt:lpstr>Application: visual processing</vt:lpstr>
      <vt:lpstr>Speed of processing in the human visual system</vt:lpstr>
      <vt:lpstr>PowerPoint Presentation</vt:lpstr>
      <vt:lpstr>PowerPoint Presentation</vt:lpstr>
      <vt:lpstr>PowerPoint Presentation</vt:lpstr>
      <vt:lpstr>PowerPoint Presentation</vt:lpstr>
      <vt:lpstr>Visual system: speed Psychophysics</vt:lpstr>
      <vt:lpstr>Visual system: speed Electrophysiology</vt:lpstr>
      <vt:lpstr>Models of the ventral stream of the visual cortex</vt:lpstr>
      <vt:lpstr>First layer: intensity-to-latency conversion</vt:lpstr>
      <vt:lpstr>First layer: intensity-to-latency conversion</vt:lpstr>
      <vt:lpstr>STDP-based deep feature extraction</vt:lpstr>
      <vt:lpstr>STDP-based deep feature extraction</vt:lpstr>
      <vt:lpstr>Discussion</vt:lpstr>
      <vt:lpstr>Training SNNs - Outline</vt:lpstr>
      <vt:lpstr>What is backprop?</vt:lpstr>
      <vt:lpstr>Backprop’s tour de force</vt:lpstr>
      <vt:lpstr>Surrogate Gradient Learning (SGL)</vt:lpstr>
      <vt:lpstr>Leaky integrate-and-fire neuron Continuous time</vt:lpstr>
      <vt:lpstr>Leaky integrate-and-fire neuron Discrete time</vt:lpstr>
      <vt:lpstr>Backprop through time (BPTT)</vt:lpstr>
      <vt:lpstr>Surrogate gradient for Θ</vt:lpstr>
      <vt:lpstr>Training SNNs with BPTT - Pros</vt:lpstr>
      <vt:lpstr>Training SNN with BPTT - 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dc:creator>
  <cp:lastModifiedBy>Ludovic Sterlin</cp:lastModifiedBy>
  <cp:revision>149</cp:revision>
  <dcterms:created xsi:type="dcterms:W3CDTF">2019-12-11T12:17:28Z</dcterms:created>
  <dcterms:modified xsi:type="dcterms:W3CDTF">2021-02-05T20:51:29Z</dcterms:modified>
</cp:coreProperties>
</file>